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620"/>
    <p:restoredTop sz="46421" autoAdjust="0"/>
  </p:normalViewPr>
  <p:slideViewPr>
    <p:cSldViewPr snapToGrid="0" snapToObjects="1">
      <p:cViewPr varScale="1">
        <p:scale>
          <a:sx n="30" d="100"/>
          <a:sy n="30" d="100"/>
        </p:scale>
        <p:origin x="-1672"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D205C-0D30-DC47-B9FB-4346A47AAA1A}" type="datetimeFigureOut">
              <a:rPr lang="en-US" smtClean="0"/>
              <a:t>10/23/12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44B14-C7D3-724D-934C-3602F3C0296F}" type="slidenum">
              <a:rPr lang="en-US" smtClean="0"/>
              <a:t>‹#›</a:t>
            </a:fld>
            <a:endParaRPr lang="en-US"/>
          </a:p>
        </p:txBody>
      </p:sp>
    </p:spTree>
    <p:extLst>
      <p:ext uri="{BB962C8B-B14F-4D97-AF65-F5344CB8AC3E}">
        <p14:creationId xmlns:p14="http://schemas.microsoft.com/office/powerpoint/2010/main" val="24619972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700/a00376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u="none" kern="1200" dirty="0" smtClean="0">
                <a:solidFill>
                  <a:schemeClr val="tx1"/>
                </a:solidFill>
                <a:latin typeface="+mn-lt"/>
                <a:ea typeface="+mn-ea"/>
                <a:cs typeface="+mn-cs"/>
              </a:rPr>
              <a:t>LRO Supports LCROSS</a:t>
            </a:r>
          </a:p>
          <a:p>
            <a:endParaRPr lang="en-US" sz="1200" b="1" u="none" kern="1200" dirty="0" smtClean="0">
              <a:solidFill>
                <a:schemeClr val="tx1"/>
              </a:solidFill>
              <a:latin typeface="+mn-lt"/>
              <a:ea typeface="+mn-ea"/>
              <a:cs typeface="+mn-cs"/>
            </a:endParaRPr>
          </a:p>
          <a:p>
            <a:r>
              <a:rPr lang="en-US" sz="1200" b="0" u="none" kern="1200" dirty="0" smtClean="0">
                <a:solidFill>
                  <a:schemeClr val="tx1"/>
                </a:solidFill>
                <a:latin typeface="+mn-lt"/>
                <a:ea typeface="+mn-ea"/>
                <a:cs typeface="+mn-cs"/>
              </a:rPr>
              <a:t>Lunar Reconnaissance Orbiter (</a:t>
            </a:r>
            <a:r>
              <a:rPr lang="en-US" sz="1200" b="1" u="none" kern="1200" dirty="0" smtClean="0">
                <a:solidFill>
                  <a:schemeClr val="tx1"/>
                </a:solidFill>
                <a:latin typeface="+mn-lt"/>
                <a:ea typeface="+mn-ea"/>
                <a:cs typeface="+mn-cs"/>
              </a:rPr>
              <a:t>LRO</a:t>
            </a:r>
            <a:r>
              <a:rPr lang="en-US" sz="1200" b="0" u="none" kern="1200" dirty="0" smtClean="0">
                <a:solidFill>
                  <a:schemeClr val="tx1"/>
                </a:solidFill>
                <a:latin typeface="+mn-lt"/>
                <a:ea typeface="+mn-ea"/>
                <a:cs typeface="+mn-cs"/>
              </a:rPr>
              <a:t>) and the Lunar Crater Observation and Sensing Satellite (</a:t>
            </a:r>
            <a:r>
              <a:rPr lang="en-US" sz="1200" b="1" u="none" kern="1200" dirty="0" smtClean="0">
                <a:solidFill>
                  <a:schemeClr val="tx1"/>
                </a:solidFill>
                <a:latin typeface="+mn-lt"/>
                <a:ea typeface="+mn-ea"/>
                <a:cs typeface="+mn-cs"/>
              </a:rPr>
              <a:t>LCROSS</a:t>
            </a:r>
            <a:r>
              <a:rPr lang="en-US" sz="1200" b="0" u="none" kern="1200" dirty="0" smtClean="0">
                <a:solidFill>
                  <a:schemeClr val="tx1"/>
                </a:solidFill>
                <a:latin typeface="+mn-lt"/>
                <a:ea typeface="+mn-ea"/>
                <a:cs typeface="+mn-cs"/>
              </a:rPr>
              <a:t>) were launched together on the same Atlas V rocket on June 18, 2009. Months later, after following very different paths to the moon, LRO and LCROSS met once more. LCROSS struck the floor of </a:t>
            </a:r>
            <a:r>
              <a:rPr lang="en-US" sz="1200" b="0" u="none" kern="1200" dirty="0" err="1" smtClean="0">
                <a:solidFill>
                  <a:schemeClr val="tx1"/>
                </a:solidFill>
                <a:latin typeface="+mn-lt"/>
                <a:ea typeface="+mn-ea"/>
                <a:cs typeface="+mn-cs"/>
              </a:rPr>
              <a:t>Cabeus</a:t>
            </a:r>
            <a:r>
              <a:rPr lang="en-US" sz="1200" b="0" u="none" kern="1200" dirty="0" smtClean="0">
                <a:solidFill>
                  <a:schemeClr val="tx1"/>
                </a:solidFill>
                <a:latin typeface="+mn-lt"/>
                <a:ea typeface="+mn-ea"/>
                <a:cs typeface="+mn-cs"/>
              </a:rPr>
              <a:t> crater, near the south pole of the moon, at 11:31 UT on October 9, 2009. LRO witnessed the impact from its orbit 50 kilometers (30 miles) above the surface.</a:t>
            </a:r>
          </a:p>
          <a:p>
            <a:r>
              <a:rPr lang="en-US" sz="1200" b="0" u="none" kern="1200" dirty="0" smtClean="0">
                <a:solidFill>
                  <a:schemeClr val="tx1"/>
                </a:solidFill>
                <a:latin typeface="+mn-lt"/>
                <a:ea typeface="+mn-ea"/>
                <a:cs typeface="+mn-cs"/>
              </a:rPr>
              <a:t>The purpose of the crash was to create a plume of debris that could be examined for the presence of water and other chemicals in the lunar regolith. LRO's early reconnaissance of the moon gave LCROSS mission planners valuable data in the months before LCROSS arrived, allowing them to choose an impact site with a high probability of producing interesting findings. LRO was also there for the event itself, using its array of instruments to gather data in the aftermath of the impact.</a:t>
            </a:r>
          </a:p>
          <a:p>
            <a:r>
              <a:rPr lang="en-US" sz="1200" b="0" u="none" kern="1200" dirty="0" smtClean="0">
                <a:solidFill>
                  <a:schemeClr val="tx1"/>
                </a:solidFill>
                <a:latin typeface="+mn-lt"/>
                <a:ea typeface="+mn-ea"/>
                <a:cs typeface="+mn-cs"/>
              </a:rPr>
              <a:t>This animation shows LRO and LCROSS from 5 minutes before to 5 minutes after the impact. Data gathered before the impact is represented by early results from LRO's Lunar Exploration Neutron Detector (</a:t>
            </a:r>
            <a:r>
              <a:rPr lang="en-US" sz="1200" b="1" u="none" kern="1200" dirty="0" smtClean="0">
                <a:solidFill>
                  <a:schemeClr val="tx1"/>
                </a:solidFill>
                <a:latin typeface="+mn-lt"/>
                <a:ea typeface="+mn-ea"/>
                <a:cs typeface="+mn-cs"/>
              </a:rPr>
              <a:t>LEND</a:t>
            </a:r>
            <a:r>
              <a:rPr lang="en-US" sz="1200" b="0" u="none" kern="1200" dirty="0" smtClean="0">
                <a:solidFill>
                  <a:schemeClr val="tx1"/>
                </a:solidFill>
                <a:latin typeface="+mn-lt"/>
                <a:ea typeface="+mn-ea"/>
                <a:cs typeface="+mn-cs"/>
              </a:rPr>
              <a:t>). LEND can sense hydrogen, and therefore possible water, in the lunar soil. The area of high hydrogen concentration in </a:t>
            </a:r>
            <a:r>
              <a:rPr lang="en-US" sz="1200" b="0" u="none" kern="1200" dirty="0" err="1" smtClean="0">
                <a:solidFill>
                  <a:schemeClr val="tx1"/>
                </a:solidFill>
                <a:latin typeface="+mn-lt"/>
                <a:ea typeface="+mn-ea"/>
                <a:cs typeface="+mn-cs"/>
              </a:rPr>
              <a:t>Cabeus</a:t>
            </a:r>
            <a:r>
              <a:rPr lang="en-US" sz="1200" b="0" u="none" kern="1200" dirty="0" smtClean="0">
                <a:solidFill>
                  <a:schemeClr val="tx1"/>
                </a:solidFill>
                <a:latin typeface="+mn-lt"/>
                <a:ea typeface="+mn-ea"/>
                <a:cs typeface="+mn-cs"/>
              </a:rPr>
              <a:t> (purple) is like a </a:t>
            </a:r>
            <a:r>
              <a:rPr lang="en-US" sz="1200" b="0" u="none" kern="1200" dirty="0" err="1" smtClean="0">
                <a:solidFill>
                  <a:schemeClr val="tx1"/>
                </a:solidFill>
                <a:latin typeface="+mn-lt"/>
                <a:ea typeface="+mn-ea"/>
                <a:cs typeface="+mn-cs"/>
              </a:rPr>
              <a:t>bullseye</a:t>
            </a:r>
            <a:r>
              <a:rPr lang="en-US" sz="1200" b="0" u="none" kern="1200" dirty="0" smtClean="0">
                <a:solidFill>
                  <a:schemeClr val="tx1"/>
                </a:solidFill>
                <a:latin typeface="+mn-lt"/>
                <a:ea typeface="+mn-ea"/>
                <a:cs typeface="+mn-cs"/>
              </a:rPr>
              <a:t> for LCROSS.</a:t>
            </a:r>
          </a:p>
          <a:p>
            <a:r>
              <a:rPr lang="en-US" sz="1200" b="0" u="none" kern="1200" dirty="0" smtClean="0">
                <a:solidFill>
                  <a:schemeClr val="tx1"/>
                </a:solidFill>
                <a:latin typeface="+mn-lt"/>
                <a:ea typeface="+mn-ea"/>
                <a:cs typeface="+mn-cs"/>
              </a:rPr>
              <a:t>Data gathered by LRO after the impact is represented by </a:t>
            </a:r>
            <a:r>
              <a:rPr lang="en-US" sz="1200" b="1" u="none" kern="1200" dirty="0" smtClean="0">
                <a:solidFill>
                  <a:schemeClr val="tx1"/>
                </a:solidFill>
                <a:latin typeface="+mn-lt"/>
                <a:ea typeface="+mn-ea"/>
                <a:cs typeface="+mn-cs"/>
              </a:rPr>
              <a:t>Diviner</a:t>
            </a:r>
            <a:r>
              <a:rPr lang="en-US" sz="1200" b="0" u="none" kern="1200" dirty="0" smtClean="0">
                <a:solidFill>
                  <a:schemeClr val="tx1"/>
                </a:solidFill>
                <a:latin typeface="+mn-lt"/>
                <a:ea typeface="+mn-ea"/>
                <a:cs typeface="+mn-cs"/>
              </a:rPr>
              <a:t> temperature measurements taken seconds after the crash. Diviner detected the heat from lunar soil melted and vaporized by the enormous energy of the impact.  </a:t>
            </a:r>
          </a:p>
          <a:p>
            <a:endParaRPr lang="en-US" sz="1200" b="0" u="none" kern="1200" dirty="0" smtClean="0">
              <a:solidFill>
                <a:schemeClr val="tx1"/>
              </a:solidFill>
              <a:latin typeface="+mn-lt"/>
              <a:ea typeface="+mn-ea"/>
              <a:cs typeface="+mn-cs"/>
            </a:endParaRPr>
          </a:p>
          <a:p>
            <a:r>
              <a:rPr lang="en-US" sz="1200" b="1" u="none" kern="1200" dirty="0" smtClean="0">
                <a:solidFill>
                  <a:schemeClr val="tx1"/>
                </a:solidFill>
                <a:latin typeface="+mn-lt"/>
                <a:ea typeface="+mn-ea"/>
                <a:cs typeface="+mn-cs"/>
              </a:rPr>
              <a:t>Credit: </a:t>
            </a:r>
            <a:r>
              <a:rPr lang="en-US" sz="1200" b="0" u="none" kern="1200" dirty="0" smtClean="0">
                <a:solidFill>
                  <a:schemeClr val="tx1"/>
                </a:solidFill>
                <a:latin typeface="+mn-lt"/>
                <a:ea typeface="+mn-ea"/>
                <a:cs typeface="+mn-cs"/>
              </a:rPr>
              <a:t>NASA/Goddard Space Flight Center Scientific Visualization Studio</a:t>
            </a:r>
          </a:p>
          <a:p>
            <a:r>
              <a:rPr lang="en-US" sz="1200" b="1" u="none" kern="1200" dirty="0" smtClean="0">
                <a:solidFill>
                  <a:schemeClr val="tx1"/>
                </a:solidFill>
                <a:latin typeface="+mn-lt"/>
                <a:ea typeface="+mn-ea"/>
                <a:cs typeface="+mn-cs"/>
              </a:rPr>
              <a:t>Source: </a:t>
            </a:r>
            <a:r>
              <a:rPr lang="en-US" sz="1200" b="0" u="none" kern="1200" dirty="0" smtClean="0">
                <a:solidFill>
                  <a:schemeClr val="tx1"/>
                </a:solidFill>
                <a:latin typeface="+mn-lt"/>
                <a:ea typeface="+mn-ea"/>
                <a:cs typeface="+mn-cs"/>
                <a:hlinkClick r:id="rId3"/>
              </a:rPr>
              <a:t>http://svs.gsfc.nasa.gov/vis/a000000/a003700/a003760/</a:t>
            </a:r>
            <a:endParaRPr lang="en-US" sz="1200" b="1" u="none" kern="1200" dirty="0" smtClean="0">
              <a:solidFill>
                <a:schemeClr val="tx1"/>
              </a:solidFill>
              <a:latin typeface="+mn-lt"/>
              <a:ea typeface="+mn-ea"/>
              <a:cs typeface="+mn-cs"/>
              <a:hlinkClick r:id="rId3"/>
            </a:endParaRPr>
          </a:p>
          <a:p>
            <a:endParaRPr lang="en-US" sz="1200" b="0" u="none" kern="1200" dirty="0" smtClean="0">
              <a:solidFill>
                <a:schemeClr val="tx1"/>
              </a:solidFill>
              <a:latin typeface="+mn-lt"/>
              <a:ea typeface="+mn-ea"/>
              <a:cs typeface="+mn-cs"/>
            </a:endParaRPr>
          </a:p>
          <a:p>
            <a:endParaRPr lang="en-US" sz="1200" b="1" u="none" kern="1200" dirty="0" smtClean="0">
              <a:solidFill>
                <a:schemeClr val="tx1"/>
              </a:solidFill>
              <a:latin typeface="+mn-lt"/>
              <a:ea typeface="+mn-ea"/>
              <a:cs typeface="+mn-cs"/>
            </a:endParaRPr>
          </a:p>
          <a:p>
            <a:r>
              <a:rPr lang="en-US" sz="1200" b="1" u="none" kern="1200" dirty="0" smtClean="0">
                <a:solidFill>
                  <a:schemeClr val="tx1"/>
                </a:solidFill>
                <a:latin typeface="+mn-lt"/>
                <a:ea typeface="+mn-ea"/>
                <a:cs typeface="+mn-cs"/>
              </a:rPr>
              <a:t>Short description:</a:t>
            </a:r>
          </a:p>
          <a:p>
            <a:r>
              <a:rPr lang="en-US" sz="1200" b="0" u="none" kern="1200" dirty="0" smtClean="0">
                <a:solidFill>
                  <a:schemeClr val="tx1"/>
                </a:solidFill>
                <a:latin typeface="+mn-lt"/>
                <a:ea typeface="+mn-ea"/>
                <a:cs typeface="+mn-cs"/>
              </a:rPr>
              <a:t>This animation shows LRO and LCROSS from 5 minutes before to 5 minutes after the impact on Earth's moon. The purpose of the crash was to create a plume of debris that could be examined for the presence of water and other chemicals in the lunar regolith.</a:t>
            </a:r>
            <a:endParaRPr lang="en-US" sz="1200" b="1" u="none" kern="1200" dirty="0" smtClean="0">
              <a:solidFill>
                <a:schemeClr val="tx1"/>
              </a:solidFill>
              <a:latin typeface="+mn-lt"/>
              <a:ea typeface="+mn-ea"/>
              <a:cs typeface="+mn-cs"/>
            </a:endParaRPr>
          </a:p>
          <a:p>
            <a:endParaRPr lang="en-US" sz="1200" b="1" u="none" kern="1200" dirty="0" smtClean="0">
              <a:solidFill>
                <a:schemeClr val="tx1"/>
              </a:solidFill>
              <a:latin typeface="+mn-lt"/>
              <a:ea typeface="+mn-ea"/>
              <a:cs typeface="+mn-cs"/>
            </a:endParaRPr>
          </a:p>
          <a:p>
            <a:endParaRPr lang="en-US" sz="1200" b="1" u="none" kern="1200" dirty="0" smtClean="0">
              <a:solidFill>
                <a:schemeClr val="tx1"/>
              </a:solidFill>
              <a:latin typeface="+mn-lt"/>
              <a:ea typeface="+mn-ea"/>
              <a:cs typeface="+mn-cs"/>
            </a:endParaRPr>
          </a:p>
          <a:p>
            <a:endParaRPr lang="en-US" sz="1200" b="1" u="non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4A84229-6074-234E-A33F-2769B5DEA9E9}" type="slidenum">
              <a:rPr lang="en-US" smtClean="0"/>
              <a:t>1</a:t>
            </a:fld>
            <a:endParaRPr lang="en-US"/>
          </a:p>
        </p:txBody>
      </p:sp>
    </p:spTree>
    <p:extLst>
      <p:ext uri="{BB962C8B-B14F-4D97-AF65-F5344CB8AC3E}">
        <p14:creationId xmlns:p14="http://schemas.microsoft.com/office/powerpoint/2010/main" val="952183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08D90F-7DFE-E84F-89F6-7FAAA3A92D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3181696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8D90F-7DFE-E84F-89F6-7FAAA3A92D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3181012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8D90F-7DFE-E84F-89F6-7FAAA3A92D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321334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8D90F-7DFE-E84F-89F6-7FAAA3A92D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288052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08D90F-7DFE-E84F-89F6-7FAAA3A92D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1552206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08D90F-7DFE-E84F-89F6-7FAAA3A92D4B}"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1744238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08D90F-7DFE-E84F-89F6-7FAAA3A92D4B}" type="datetimeFigureOut">
              <a:rPr lang="en-US" smtClean="0"/>
              <a:t>10/23/12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104913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08D90F-7DFE-E84F-89F6-7FAAA3A92D4B}" type="datetimeFigureOut">
              <a:rPr lang="en-US" smtClean="0"/>
              <a:t>10/23/12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351019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8D90F-7DFE-E84F-89F6-7FAAA3A92D4B}" type="datetimeFigureOut">
              <a:rPr lang="en-US" smtClean="0"/>
              <a:t>10/23/12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33953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08D90F-7DFE-E84F-89F6-7FAAA3A92D4B}"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114332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08D90F-7DFE-E84F-89F6-7FAAA3A92D4B}"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6A8C5-E906-684D-ACFD-D4BE028D6B9A}" type="slidenum">
              <a:rPr lang="en-US" smtClean="0"/>
              <a:t>‹#›</a:t>
            </a:fld>
            <a:endParaRPr lang="en-US"/>
          </a:p>
        </p:txBody>
      </p:sp>
    </p:spTree>
    <p:extLst>
      <p:ext uri="{BB962C8B-B14F-4D97-AF65-F5344CB8AC3E}">
        <p14:creationId xmlns:p14="http://schemas.microsoft.com/office/powerpoint/2010/main" val="1343792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F08D90F-7DFE-E84F-89F6-7FAAA3A92D4B}" type="datetimeFigureOut">
              <a:rPr lang="en-US" smtClean="0"/>
              <a:t>10/23/12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506A8C5-E906-684D-ACFD-D4BE028D6B9A}" type="slidenum">
              <a:rPr lang="en-US" smtClean="0"/>
              <a:t>‹#›</a:t>
            </a:fld>
            <a:endParaRPr lang="en-US"/>
          </a:p>
        </p:txBody>
      </p:sp>
    </p:spTree>
    <p:extLst>
      <p:ext uri="{BB962C8B-B14F-4D97-AF65-F5344CB8AC3E}">
        <p14:creationId xmlns:p14="http://schemas.microsoft.com/office/powerpoint/2010/main" val="1826973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760_lro_over_lcross_nod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544926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remove"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TotalTime>
  <Words>373</Words>
  <Application>Microsoft Macintosh PowerPoint</Application>
  <PresentationFormat>On-screen Show (16:9)</PresentationFormat>
  <Paragraphs>15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Albright</dc:creator>
  <cp:lastModifiedBy>Ronald Albright</cp:lastModifiedBy>
  <cp:revision>4</cp:revision>
  <dcterms:created xsi:type="dcterms:W3CDTF">2012-10-22T13:49:48Z</dcterms:created>
  <dcterms:modified xsi:type="dcterms:W3CDTF">2012-10-23T20:51:47Z</dcterms:modified>
</cp:coreProperties>
</file>