
<file path=[Content_Types].xml><?xml version="1.0" encoding="utf-8"?>
<Types xmlns="http://schemas.openxmlformats.org/package/2006/content-types">
  <Default Extension="xml" ContentType="application/xml"/>
  <Default Extension="mp4"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7" r:id="rId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3152" autoAdjust="0"/>
  </p:normalViewPr>
  <p:slideViewPr>
    <p:cSldViewPr snapToGrid="0" snapToObjects="1">
      <p:cViewPr varScale="1">
        <p:scale>
          <a:sx n="66" d="100"/>
          <a:sy n="66" d="100"/>
        </p:scale>
        <p:origin x="-664" y="-10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63E2AB-55BE-BE47-A0F2-46743CB936C5}" type="datetimeFigureOut">
              <a:rPr lang="en-US" smtClean="0"/>
              <a:t>10/23/12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BD058D-DFCF-4F4D-89E5-F3E5A885CD18}" type="slidenum">
              <a:rPr lang="en-US" smtClean="0"/>
              <a:t>‹#›</a:t>
            </a:fld>
            <a:endParaRPr lang="en-US"/>
          </a:p>
        </p:txBody>
      </p:sp>
    </p:spTree>
    <p:extLst>
      <p:ext uri="{BB962C8B-B14F-4D97-AF65-F5344CB8AC3E}">
        <p14:creationId xmlns:p14="http://schemas.microsoft.com/office/powerpoint/2010/main" val="13369177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 Id="rId3" Type="http://schemas.openxmlformats.org/officeDocument/2006/relationships/hyperlink" Target="http://svs.gsfc.nasa.gov/vis/a000000/a003800/a003874/"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u="none" kern="1200" dirty="0" smtClean="0">
                <a:solidFill>
                  <a:schemeClr val="tx1"/>
                </a:solidFill>
                <a:latin typeface="+mn-lt"/>
                <a:ea typeface="+mn-ea"/>
                <a:cs typeface="+mn-cs"/>
              </a:rPr>
              <a:t>Tour of the Moon</a:t>
            </a:r>
            <a:endParaRPr lang="en-US" sz="1200" b="0" u="none" kern="1200" dirty="0" smtClean="0">
              <a:solidFill>
                <a:schemeClr val="tx1"/>
              </a:solidFill>
              <a:latin typeface="+mn-lt"/>
              <a:ea typeface="+mn-ea"/>
              <a:cs typeface="+mn-cs"/>
            </a:endParaRPr>
          </a:p>
          <a:p>
            <a:r>
              <a:rPr lang="en-US" sz="1200" b="0" u="none" kern="1200" dirty="0" smtClean="0">
                <a:solidFill>
                  <a:schemeClr val="tx1"/>
                </a:solidFill>
                <a:latin typeface="+mn-lt"/>
                <a:ea typeface="+mn-ea"/>
                <a:cs typeface="+mn-cs"/>
              </a:rPr>
              <a:t>A condensed version of the tour. All of the featured sites are included. </a:t>
            </a:r>
          </a:p>
          <a:p>
            <a:r>
              <a:rPr lang="en-US" sz="1200" b="0" u="none" kern="1200" dirty="0" smtClean="0">
                <a:solidFill>
                  <a:schemeClr val="tx1"/>
                </a:solidFill>
                <a:latin typeface="+mn-lt"/>
                <a:ea typeface="+mn-ea"/>
                <a:cs typeface="+mn-cs"/>
              </a:rPr>
              <a:t>Using elevation and image data returned by Lunar Reconnaissance Orbiter (</a:t>
            </a:r>
            <a:r>
              <a:rPr lang="en-US" sz="1200" b="1" u="none" kern="1200" dirty="0" smtClean="0">
                <a:solidFill>
                  <a:schemeClr val="tx1"/>
                </a:solidFill>
                <a:latin typeface="+mn-lt"/>
                <a:ea typeface="+mn-ea"/>
                <a:cs typeface="+mn-cs"/>
              </a:rPr>
              <a:t>LRO</a:t>
            </a:r>
            <a:r>
              <a:rPr lang="en-US" sz="1200" b="0" u="none" kern="1200" dirty="0" smtClean="0">
                <a:solidFill>
                  <a:schemeClr val="tx1"/>
                </a:solidFill>
                <a:latin typeface="+mn-lt"/>
                <a:ea typeface="+mn-ea"/>
                <a:cs typeface="+mn-cs"/>
              </a:rPr>
              <a:t>), </a:t>
            </a:r>
            <a:r>
              <a:rPr lang="en-US" sz="1200" b="0" u="none" kern="1200" dirty="0" err="1" smtClean="0">
                <a:solidFill>
                  <a:schemeClr val="tx1"/>
                </a:solidFill>
                <a:latin typeface="+mn-lt"/>
                <a:ea typeface="+mn-ea"/>
                <a:cs typeface="+mn-cs"/>
              </a:rPr>
              <a:t>aquired</a:t>
            </a:r>
            <a:r>
              <a:rPr lang="en-US" sz="1200" b="0" u="none" kern="1200" dirty="0" smtClean="0">
                <a:solidFill>
                  <a:schemeClr val="tx1"/>
                </a:solidFill>
                <a:latin typeface="+mn-lt"/>
                <a:ea typeface="+mn-ea"/>
                <a:cs typeface="+mn-cs"/>
              </a:rPr>
              <a:t> Aug 2009 to Sep 2011, this animation takes the viewer on a virtual tour of the Moon. The tour visits a number of interesting sites chosen to illustrate a wide variety of lunar terrain features. Some are on the near side and are familiar to both professional and amateur observers on Earth, while others can only be seen clearly from space. Some are large and old (Orientale, South Pole-Aitken), others are smaller and younger (</a:t>
            </a:r>
            <a:r>
              <a:rPr lang="en-US" sz="1200" b="0" u="none" kern="1200" dirty="0" err="1" smtClean="0">
                <a:solidFill>
                  <a:schemeClr val="tx1"/>
                </a:solidFill>
                <a:latin typeface="+mn-lt"/>
                <a:ea typeface="+mn-ea"/>
                <a:cs typeface="+mn-cs"/>
              </a:rPr>
              <a:t>Tycho</a:t>
            </a:r>
            <a:r>
              <a:rPr lang="en-US" sz="1200" b="0" u="none" kern="1200" dirty="0" smtClean="0">
                <a:solidFill>
                  <a:schemeClr val="tx1"/>
                </a:solidFill>
                <a:latin typeface="+mn-lt"/>
                <a:ea typeface="+mn-ea"/>
                <a:cs typeface="+mn-cs"/>
              </a:rPr>
              <a:t>, Aristarchus, </a:t>
            </a:r>
            <a:r>
              <a:rPr lang="en-US" sz="1200" b="0" u="none" kern="1200" dirty="0" err="1" smtClean="0">
                <a:solidFill>
                  <a:schemeClr val="tx1"/>
                </a:solidFill>
                <a:latin typeface="+mn-lt"/>
                <a:ea typeface="+mn-ea"/>
                <a:cs typeface="+mn-cs"/>
              </a:rPr>
              <a:t>Shackleton</a:t>
            </a:r>
            <a:r>
              <a:rPr lang="en-US" sz="1200" b="0" u="none" kern="1200" dirty="0" smtClean="0">
                <a:solidFill>
                  <a:schemeClr val="tx1"/>
                </a:solidFill>
                <a:latin typeface="+mn-lt"/>
                <a:ea typeface="+mn-ea"/>
                <a:cs typeface="+mn-cs"/>
              </a:rPr>
              <a:t>). Constantly shadowed areas near the poles are hard to photograph but easier to measure with altimetry, while several of the Apollo landing sites, all relatively near the equator, have been imaged at resolutions as high as 25 centimeters (10 inches) per pixel.</a:t>
            </a:r>
          </a:p>
          <a:p>
            <a:r>
              <a:rPr lang="en-US" sz="1200" b="0" u="none" kern="1200" dirty="0" smtClean="0">
                <a:solidFill>
                  <a:schemeClr val="tx1"/>
                </a:solidFill>
                <a:latin typeface="+mn-lt"/>
                <a:ea typeface="+mn-ea"/>
                <a:cs typeface="+mn-cs"/>
              </a:rPr>
              <a:t>The shape of the terrain in this animation is based primarily on data from LRO's laser altimeter (</a:t>
            </a:r>
            <a:r>
              <a:rPr lang="en-US" sz="1200" b="1" u="none" kern="1200" dirty="0" smtClean="0">
                <a:solidFill>
                  <a:schemeClr val="tx1"/>
                </a:solidFill>
                <a:latin typeface="+mn-lt"/>
                <a:ea typeface="+mn-ea"/>
                <a:cs typeface="+mn-cs"/>
              </a:rPr>
              <a:t>LOLA</a:t>
            </a:r>
            <a:r>
              <a:rPr lang="en-US" sz="1200" b="0" u="none" kern="1200" dirty="0" smtClean="0">
                <a:solidFill>
                  <a:schemeClr val="tx1"/>
                </a:solidFill>
                <a:latin typeface="+mn-lt"/>
                <a:ea typeface="+mn-ea"/>
                <a:cs typeface="+mn-cs"/>
              </a:rPr>
              <a:t>), supplemented by stereo image data from its wide angle camera (</a:t>
            </a:r>
            <a:r>
              <a:rPr lang="en-US" sz="1200" b="1" u="none" kern="1200" dirty="0" smtClean="0">
                <a:solidFill>
                  <a:schemeClr val="tx1"/>
                </a:solidFill>
                <a:latin typeface="+mn-lt"/>
                <a:ea typeface="+mn-ea"/>
                <a:cs typeface="+mn-cs"/>
              </a:rPr>
              <a:t>LROC</a:t>
            </a:r>
            <a:r>
              <a:rPr lang="en-US" sz="1200" b="0" u="none" kern="1200" dirty="0" smtClean="0">
                <a:solidFill>
                  <a:schemeClr val="tx1"/>
                </a:solidFill>
                <a:latin typeface="+mn-lt"/>
                <a:ea typeface="+mn-ea"/>
                <a:cs typeface="+mn-cs"/>
              </a:rPr>
              <a:t> WAC) and from Japan's </a:t>
            </a:r>
            <a:r>
              <a:rPr lang="en-US" sz="1200" b="1" u="none" kern="1200" dirty="0" err="1" smtClean="0">
                <a:solidFill>
                  <a:schemeClr val="tx1"/>
                </a:solidFill>
                <a:latin typeface="+mn-lt"/>
                <a:ea typeface="+mn-ea"/>
                <a:cs typeface="+mn-cs"/>
              </a:rPr>
              <a:t>Kaguya</a:t>
            </a:r>
            <a:r>
              <a:rPr lang="en-US" sz="1200" b="0" u="none" kern="1200" dirty="0" smtClean="0">
                <a:solidFill>
                  <a:schemeClr val="tx1"/>
                </a:solidFill>
                <a:latin typeface="+mn-lt"/>
                <a:ea typeface="+mn-ea"/>
                <a:cs typeface="+mn-cs"/>
              </a:rPr>
              <a:t> mission. The global surface color is from </a:t>
            </a:r>
            <a:r>
              <a:rPr lang="en-US" sz="1200" b="1" u="none" kern="1200" dirty="0" smtClean="0">
                <a:solidFill>
                  <a:schemeClr val="tx1"/>
                </a:solidFill>
                <a:latin typeface="+mn-lt"/>
                <a:ea typeface="+mn-ea"/>
                <a:cs typeface="+mn-cs"/>
              </a:rPr>
              <a:t>Clementine</a:t>
            </a:r>
            <a:r>
              <a:rPr lang="en-US" sz="1200" b="0" u="none" kern="1200" dirty="0" smtClean="0">
                <a:solidFill>
                  <a:schemeClr val="tx1"/>
                </a:solidFill>
                <a:latin typeface="+mn-lt"/>
                <a:ea typeface="+mn-ea"/>
                <a:cs typeface="+mn-cs"/>
              </a:rPr>
              <a:t>. </a:t>
            </a:r>
            <a:r>
              <a:rPr lang="en-US" sz="1200" b="0" u="none" kern="1200" dirty="0" err="1" smtClean="0">
                <a:solidFill>
                  <a:schemeClr val="tx1"/>
                </a:solidFill>
                <a:latin typeface="+mn-lt"/>
                <a:ea typeface="+mn-ea"/>
                <a:cs typeface="+mn-cs"/>
              </a:rPr>
              <a:t>Kaguya</a:t>
            </a:r>
            <a:r>
              <a:rPr lang="en-US" sz="1200" b="0" u="none" kern="1200" dirty="0" smtClean="0">
                <a:solidFill>
                  <a:schemeClr val="tx1"/>
                </a:solidFill>
                <a:latin typeface="+mn-lt"/>
                <a:ea typeface="+mn-ea"/>
                <a:cs typeface="+mn-cs"/>
              </a:rPr>
              <a:t>/LISM/DTM temporal scale is from 15 Dec 2007.</a:t>
            </a:r>
            <a:endParaRPr lang="en-US" sz="1200" b="1" u="none" kern="1200" dirty="0" smtClean="0">
              <a:solidFill>
                <a:schemeClr val="tx1"/>
              </a:solidFill>
              <a:latin typeface="+mn-lt"/>
              <a:ea typeface="+mn-ea"/>
              <a:cs typeface="+mn-cs"/>
            </a:endParaRPr>
          </a:p>
          <a:p>
            <a:endParaRPr lang="en-US" sz="1200" b="0" u="none" kern="1200" dirty="0" smtClean="0">
              <a:solidFill>
                <a:schemeClr val="tx1"/>
              </a:solidFill>
              <a:latin typeface="+mn-lt"/>
              <a:ea typeface="+mn-ea"/>
              <a:cs typeface="+mn-cs"/>
            </a:endParaRPr>
          </a:p>
          <a:p>
            <a:endParaRPr lang="en-US" sz="1200" b="0" u="none" kern="1200" dirty="0" smtClean="0">
              <a:solidFill>
                <a:schemeClr val="tx1"/>
              </a:solidFill>
              <a:latin typeface="+mn-lt"/>
              <a:ea typeface="+mn-ea"/>
              <a:cs typeface="+mn-cs"/>
            </a:endParaRPr>
          </a:p>
          <a:p>
            <a:endParaRPr lang="en-US" sz="1200" b="0" u="none" kern="1200" dirty="0" smtClean="0">
              <a:solidFill>
                <a:schemeClr val="tx1"/>
              </a:solidFill>
              <a:latin typeface="+mn-lt"/>
              <a:ea typeface="+mn-ea"/>
              <a:cs typeface="+mn-cs"/>
            </a:endParaRPr>
          </a:p>
          <a:p>
            <a:r>
              <a:rPr lang="en-US" sz="1200" b="1" u="none" kern="1200" dirty="0" smtClean="0">
                <a:solidFill>
                  <a:schemeClr val="tx1"/>
                </a:solidFill>
                <a:latin typeface="+mn-lt"/>
                <a:ea typeface="+mn-ea"/>
                <a:cs typeface="+mn-cs"/>
              </a:rPr>
              <a:t>Credit: </a:t>
            </a:r>
            <a:r>
              <a:rPr lang="en-US" sz="1200" b="0" u="none" kern="1200" dirty="0" smtClean="0">
                <a:solidFill>
                  <a:schemeClr val="tx1"/>
                </a:solidFill>
                <a:latin typeface="+mn-lt"/>
                <a:ea typeface="+mn-ea"/>
                <a:cs typeface="+mn-cs"/>
              </a:rPr>
              <a:t>NASA/Goddard Space Flight Center Scientific Visualization Studio</a:t>
            </a:r>
          </a:p>
          <a:p>
            <a:r>
              <a:rPr lang="en-US" sz="1200" b="1" u="none" kern="1200" dirty="0" smtClean="0">
                <a:solidFill>
                  <a:schemeClr val="tx1"/>
                </a:solidFill>
                <a:latin typeface="+mn-lt"/>
                <a:ea typeface="+mn-ea"/>
                <a:cs typeface="+mn-cs"/>
              </a:rPr>
              <a:t>Source: </a:t>
            </a:r>
            <a:r>
              <a:rPr lang="en-US" sz="1200" b="0" u="none" kern="1200" dirty="0" smtClean="0">
                <a:solidFill>
                  <a:schemeClr val="tx1"/>
                </a:solidFill>
                <a:latin typeface="+mn-lt"/>
                <a:ea typeface="+mn-ea"/>
                <a:cs typeface="+mn-cs"/>
                <a:hlinkClick r:id="rId3"/>
              </a:rPr>
              <a:t>http://svs.gsfc.nasa.gov/vis/a000000/a003800/a003874/ </a:t>
            </a:r>
            <a:endParaRPr lang="en-US" sz="1200" b="1" u="none" kern="1200" dirty="0" smtClean="0">
              <a:solidFill>
                <a:schemeClr val="tx1"/>
              </a:solidFill>
              <a:latin typeface="+mn-lt"/>
              <a:ea typeface="+mn-ea"/>
              <a:cs typeface="+mn-cs"/>
              <a:hlinkClick r:id="rId3"/>
            </a:endParaRPr>
          </a:p>
          <a:p>
            <a:endParaRPr lang="en-US" sz="1200" b="0" u="none" kern="1200" dirty="0" smtClean="0">
              <a:solidFill>
                <a:schemeClr val="tx1"/>
              </a:solidFill>
              <a:latin typeface="+mn-lt"/>
              <a:ea typeface="+mn-ea"/>
              <a:cs typeface="+mn-cs"/>
            </a:endParaRPr>
          </a:p>
          <a:p>
            <a:endParaRPr lang="en-US" sz="1200" b="1" u="none" kern="1200" dirty="0" smtClean="0">
              <a:solidFill>
                <a:schemeClr val="tx1"/>
              </a:solidFill>
              <a:latin typeface="+mn-lt"/>
              <a:ea typeface="+mn-ea"/>
              <a:cs typeface="+mn-cs"/>
            </a:endParaRPr>
          </a:p>
          <a:p>
            <a:r>
              <a:rPr lang="en-US" sz="1200" b="1" u="none" kern="1200" dirty="0" smtClean="0">
                <a:solidFill>
                  <a:schemeClr val="tx1"/>
                </a:solidFill>
                <a:latin typeface="+mn-lt"/>
                <a:ea typeface="+mn-ea"/>
                <a:cs typeface="+mn-cs"/>
              </a:rPr>
              <a:t>Short description:</a:t>
            </a:r>
          </a:p>
          <a:p>
            <a:r>
              <a:rPr lang="en-US" sz="1200" b="0" u="none" kern="1200" dirty="0" smtClean="0">
                <a:solidFill>
                  <a:schemeClr val="tx1"/>
                </a:solidFill>
                <a:latin typeface="+mn-lt"/>
                <a:ea typeface="+mn-ea"/>
                <a:cs typeface="+mn-cs"/>
              </a:rPr>
              <a:t>This animation takes the viewer on a virtual tour of the Moon. The tour visits a number of interesting sites chosen to illustrate a wide variety of lunar terrain features.</a:t>
            </a:r>
            <a:endParaRPr lang="en-US" sz="1200" b="1" u="none" kern="1200" dirty="0" smtClean="0">
              <a:solidFill>
                <a:schemeClr val="tx1"/>
              </a:solidFill>
              <a:latin typeface="+mn-lt"/>
              <a:ea typeface="+mn-ea"/>
              <a:cs typeface="+mn-cs"/>
            </a:endParaRPr>
          </a:p>
          <a:p>
            <a:endParaRPr lang="en-US" sz="1200" b="1" u="none" kern="1200" dirty="0" smtClean="0">
              <a:solidFill>
                <a:schemeClr val="tx1"/>
              </a:solidFill>
              <a:latin typeface="+mn-lt"/>
              <a:ea typeface="+mn-ea"/>
              <a:cs typeface="+mn-cs"/>
            </a:endParaRPr>
          </a:p>
          <a:p>
            <a:endParaRPr lang="en-US" sz="1200" b="1" u="none"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4A84229-6074-234E-A33F-2769B5DEA9E9}" type="slidenum">
              <a:rPr lang="en-US" smtClean="0"/>
              <a:t>1</a:t>
            </a:fld>
            <a:endParaRPr lang="en-US"/>
          </a:p>
        </p:txBody>
      </p:sp>
    </p:spTree>
    <p:extLst>
      <p:ext uri="{BB962C8B-B14F-4D97-AF65-F5344CB8AC3E}">
        <p14:creationId xmlns:p14="http://schemas.microsoft.com/office/powerpoint/2010/main" val="3090180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C285F4-8FEB-1848-A721-6665F1B07461}" type="datetimeFigureOut">
              <a:rPr lang="en-US" smtClean="0"/>
              <a:t>10/23/12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5125D6-BA6B-FB40-B86C-130356AB59CA}" type="slidenum">
              <a:rPr lang="en-US" smtClean="0"/>
              <a:t>‹#›</a:t>
            </a:fld>
            <a:endParaRPr lang="en-US"/>
          </a:p>
        </p:txBody>
      </p:sp>
    </p:spTree>
    <p:extLst>
      <p:ext uri="{BB962C8B-B14F-4D97-AF65-F5344CB8AC3E}">
        <p14:creationId xmlns:p14="http://schemas.microsoft.com/office/powerpoint/2010/main" val="3169354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C285F4-8FEB-1848-A721-6665F1B07461}" type="datetimeFigureOut">
              <a:rPr lang="en-US" smtClean="0"/>
              <a:t>10/23/12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5125D6-BA6B-FB40-B86C-130356AB59CA}" type="slidenum">
              <a:rPr lang="en-US" smtClean="0"/>
              <a:t>‹#›</a:t>
            </a:fld>
            <a:endParaRPr lang="en-US"/>
          </a:p>
        </p:txBody>
      </p:sp>
    </p:spTree>
    <p:extLst>
      <p:ext uri="{BB962C8B-B14F-4D97-AF65-F5344CB8AC3E}">
        <p14:creationId xmlns:p14="http://schemas.microsoft.com/office/powerpoint/2010/main" val="2562909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C285F4-8FEB-1848-A721-6665F1B07461}" type="datetimeFigureOut">
              <a:rPr lang="en-US" smtClean="0"/>
              <a:t>10/23/12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5125D6-BA6B-FB40-B86C-130356AB59CA}" type="slidenum">
              <a:rPr lang="en-US" smtClean="0"/>
              <a:t>‹#›</a:t>
            </a:fld>
            <a:endParaRPr lang="en-US"/>
          </a:p>
        </p:txBody>
      </p:sp>
    </p:spTree>
    <p:extLst>
      <p:ext uri="{BB962C8B-B14F-4D97-AF65-F5344CB8AC3E}">
        <p14:creationId xmlns:p14="http://schemas.microsoft.com/office/powerpoint/2010/main" val="1990572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C285F4-8FEB-1848-A721-6665F1B07461}" type="datetimeFigureOut">
              <a:rPr lang="en-US" smtClean="0"/>
              <a:t>10/23/12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5125D6-BA6B-FB40-B86C-130356AB59CA}" type="slidenum">
              <a:rPr lang="en-US" smtClean="0"/>
              <a:t>‹#›</a:t>
            </a:fld>
            <a:endParaRPr lang="en-US"/>
          </a:p>
        </p:txBody>
      </p:sp>
    </p:spTree>
    <p:extLst>
      <p:ext uri="{BB962C8B-B14F-4D97-AF65-F5344CB8AC3E}">
        <p14:creationId xmlns:p14="http://schemas.microsoft.com/office/powerpoint/2010/main" val="3467562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C285F4-8FEB-1848-A721-6665F1B07461}" type="datetimeFigureOut">
              <a:rPr lang="en-US" smtClean="0"/>
              <a:t>10/23/12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5125D6-BA6B-FB40-B86C-130356AB59CA}" type="slidenum">
              <a:rPr lang="en-US" smtClean="0"/>
              <a:t>‹#›</a:t>
            </a:fld>
            <a:endParaRPr lang="en-US"/>
          </a:p>
        </p:txBody>
      </p:sp>
    </p:spTree>
    <p:extLst>
      <p:ext uri="{BB962C8B-B14F-4D97-AF65-F5344CB8AC3E}">
        <p14:creationId xmlns:p14="http://schemas.microsoft.com/office/powerpoint/2010/main" val="425915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C285F4-8FEB-1848-A721-6665F1B07461}" type="datetimeFigureOut">
              <a:rPr lang="en-US" smtClean="0"/>
              <a:t>10/23/12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5125D6-BA6B-FB40-B86C-130356AB59CA}" type="slidenum">
              <a:rPr lang="en-US" smtClean="0"/>
              <a:t>‹#›</a:t>
            </a:fld>
            <a:endParaRPr lang="en-US"/>
          </a:p>
        </p:txBody>
      </p:sp>
    </p:spTree>
    <p:extLst>
      <p:ext uri="{BB962C8B-B14F-4D97-AF65-F5344CB8AC3E}">
        <p14:creationId xmlns:p14="http://schemas.microsoft.com/office/powerpoint/2010/main" val="3535723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C285F4-8FEB-1848-A721-6665F1B07461}" type="datetimeFigureOut">
              <a:rPr lang="en-US" smtClean="0"/>
              <a:t>10/23/12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5125D6-BA6B-FB40-B86C-130356AB59CA}" type="slidenum">
              <a:rPr lang="en-US" smtClean="0"/>
              <a:t>‹#›</a:t>
            </a:fld>
            <a:endParaRPr lang="en-US"/>
          </a:p>
        </p:txBody>
      </p:sp>
    </p:spTree>
    <p:extLst>
      <p:ext uri="{BB962C8B-B14F-4D97-AF65-F5344CB8AC3E}">
        <p14:creationId xmlns:p14="http://schemas.microsoft.com/office/powerpoint/2010/main" val="970788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C285F4-8FEB-1848-A721-6665F1B07461}" type="datetimeFigureOut">
              <a:rPr lang="en-US" smtClean="0"/>
              <a:t>10/23/12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5125D6-BA6B-FB40-B86C-130356AB59CA}" type="slidenum">
              <a:rPr lang="en-US" smtClean="0"/>
              <a:t>‹#›</a:t>
            </a:fld>
            <a:endParaRPr lang="en-US"/>
          </a:p>
        </p:txBody>
      </p:sp>
    </p:spTree>
    <p:extLst>
      <p:ext uri="{BB962C8B-B14F-4D97-AF65-F5344CB8AC3E}">
        <p14:creationId xmlns:p14="http://schemas.microsoft.com/office/powerpoint/2010/main" val="1358064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285F4-8FEB-1848-A721-6665F1B07461}" type="datetimeFigureOut">
              <a:rPr lang="en-US" smtClean="0"/>
              <a:t>10/23/12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5125D6-BA6B-FB40-B86C-130356AB59CA}" type="slidenum">
              <a:rPr lang="en-US" smtClean="0"/>
              <a:t>‹#›</a:t>
            </a:fld>
            <a:endParaRPr lang="en-US"/>
          </a:p>
        </p:txBody>
      </p:sp>
    </p:spTree>
    <p:extLst>
      <p:ext uri="{BB962C8B-B14F-4D97-AF65-F5344CB8AC3E}">
        <p14:creationId xmlns:p14="http://schemas.microsoft.com/office/powerpoint/2010/main" val="1072063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C285F4-8FEB-1848-A721-6665F1B07461}" type="datetimeFigureOut">
              <a:rPr lang="en-US" smtClean="0"/>
              <a:t>10/23/12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5125D6-BA6B-FB40-B86C-130356AB59CA}" type="slidenum">
              <a:rPr lang="en-US" smtClean="0"/>
              <a:t>‹#›</a:t>
            </a:fld>
            <a:endParaRPr lang="en-US"/>
          </a:p>
        </p:txBody>
      </p:sp>
    </p:spTree>
    <p:extLst>
      <p:ext uri="{BB962C8B-B14F-4D97-AF65-F5344CB8AC3E}">
        <p14:creationId xmlns:p14="http://schemas.microsoft.com/office/powerpoint/2010/main" val="3379569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C285F4-8FEB-1848-A721-6665F1B07461}" type="datetimeFigureOut">
              <a:rPr lang="en-US" smtClean="0"/>
              <a:t>10/23/12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5125D6-BA6B-FB40-B86C-130356AB59CA}" type="slidenum">
              <a:rPr lang="en-US" smtClean="0"/>
              <a:t>‹#›</a:t>
            </a:fld>
            <a:endParaRPr lang="en-US"/>
          </a:p>
        </p:txBody>
      </p:sp>
    </p:spTree>
    <p:extLst>
      <p:ext uri="{BB962C8B-B14F-4D97-AF65-F5344CB8AC3E}">
        <p14:creationId xmlns:p14="http://schemas.microsoft.com/office/powerpoint/2010/main" val="117346842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4C285F4-8FEB-1848-A721-6665F1B07461}" type="datetimeFigureOut">
              <a:rPr lang="en-US" smtClean="0"/>
              <a:t>10/23/12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F5125D6-BA6B-FB40-B86C-130356AB59CA}" type="slidenum">
              <a:rPr lang="en-US" smtClean="0"/>
              <a:t>‹#›</a:t>
            </a:fld>
            <a:endParaRPr lang="en-US"/>
          </a:p>
        </p:txBody>
      </p:sp>
    </p:spTree>
    <p:extLst>
      <p:ext uri="{BB962C8B-B14F-4D97-AF65-F5344CB8AC3E}">
        <p14:creationId xmlns:p14="http://schemas.microsoft.com/office/powerpoint/2010/main" val="24847974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xml"/><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file://localhost/Volumes/RA32GB/A1/3874_colorbar.png" TargetMode="External"/><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874_moon_pole_highlight_720p3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pic>
        <p:nvPicPr>
          <p:cNvPr id="5" name="3874_colorbar.png" descr="/Volumes/RA32GB/A1/3874_colorbar.png"/>
          <p:cNvPicPr>
            <a:picLocks noChangeAspect="1"/>
          </p:cNvPicPr>
          <p:nvPr/>
        </p:nvPicPr>
        <p:blipFill>
          <a:blip r:embed="rId6" r:link="rId7">
            <a:extLst>
              <a:ext uri="{28A0092B-C50C-407E-A947-70E740481C1C}">
                <a14:useLocalDpi xmlns:a14="http://schemas.microsoft.com/office/drawing/2010/main" val="0"/>
              </a:ext>
            </a:extLst>
          </a:blip>
          <a:stretch>
            <a:fillRect/>
          </a:stretch>
        </p:blipFill>
        <p:spPr>
          <a:xfrm>
            <a:off x="112466" y="78678"/>
            <a:ext cx="2449935" cy="689044"/>
          </a:xfrm>
          <a:prstGeom prst="rect">
            <a:avLst/>
          </a:prstGeom>
        </p:spPr>
      </p:pic>
    </p:spTree>
    <p:extLst>
      <p:ext uri="{BB962C8B-B14F-4D97-AF65-F5344CB8AC3E}">
        <p14:creationId xmlns:p14="http://schemas.microsoft.com/office/powerpoint/2010/main" val="364340248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remove" display="0">
                  <p:stCondLst>
                    <p:cond delay="indefinite"/>
                  </p:stCondLst>
                </p:cTn>
                <p:tgtEl>
                  <p:spTgt spid="3"/>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56</TotalTime>
  <Words>300</Words>
  <Application>Microsoft Macintosh PowerPoint</Application>
  <PresentationFormat>On-screen Show (16:9)</PresentationFormat>
  <Paragraphs>14</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NASA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Ronald Albright</dc:creator>
  <cp:lastModifiedBy>Ronald Albright</cp:lastModifiedBy>
  <cp:revision>4</cp:revision>
  <dcterms:created xsi:type="dcterms:W3CDTF">2012-10-22T13:49:44Z</dcterms:created>
  <dcterms:modified xsi:type="dcterms:W3CDTF">2012-10-23T21:19:27Z</dcterms:modified>
</cp:coreProperties>
</file>