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4v"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1pPr>
    <a:lvl2pPr marL="0" marR="0" indent="2286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2pPr>
    <a:lvl3pPr marL="0" marR="0" indent="4572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3pPr>
    <a:lvl4pPr marL="0" marR="0" indent="6858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4pPr>
    <a:lvl5pPr marL="0" marR="0" indent="9144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5pPr>
    <a:lvl6pPr marL="0" marR="0" indent="11430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6pPr>
    <a:lvl7pPr marL="0" marR="0" indent="13716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7pPr>
    <a:lvl8pPr marL="0" marR="0" indent="16002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8pPr>
    <a:lvl9pPr marL="0" marR="0" indent="18288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3175" cap="flat">
              <a:solidFill>
                <a:srgbClr val="D6D6D6"/>
              </a:solidFill>
              <a:prstDash val="solid"/>
              <a:miter lim="400000"/>
            </a:ln>
          </a:left>
          <a:right>
            <a:ln w="12700"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12700" cap="flat">
              <a:solidFill>
                <a:srgbClr val="D6D7D6"/>
              </a:solidFill>
              <a:prstDash val="solid"/>
              <a:miter lim="400000"/>
            </a:ln>
          </a:top>
          <a:bottom>
            <a:ln w="3175" cap="flat">
              <a:solidFill>
                <a:srgbClr val="D6D6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6D6"/>
              </a:solidFill>
              <a:prstDash val="solid"/>
              <a:miter lim="400000"/>
            </a:ln>
          </a:top>
          <a:bottom>
            <a:ln w="12700"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929292"/>
              </a:solidFill>
              <a:prstDash val="solid"/>
              <a:miter lim="400000"/>
            </a:ln>
          </a:top>
          <a:bottom>
            <a:ln w="3175" cap="flat">
              <a:solidFill>
                <a:srgbClr val="929292"/>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3175" cap="flat">
              <a:solidFill>
                <a:srgbClr val="AAAAAA"/>
              </a:solidFill>
              <a:prstDash val="solid"/>
              <a:miter lim="400000"/>
            </a:ln>
          </a:left>
          <a:right>
            <a:ln w="3175" cap="flat">
              <a:solidFill>
                <a:srgbClr val="AAAAAA"/>
              </a:solidFill>
              <a:prstDash val="solid"/>
              <a:miter lim="400000"/>
            </a:ln>
          </a:right>
          <a:top>
            <a:ln w="3175" cap="flat">
              <a:solidFill>
                <a:srgbClr val="AAAAAA"/>
              </a:solidFill>
              <a:prstDash val="solid"/>
              <a:miter lim="400000"/>
            </a:ln>
          </a:top>
          <a:bottom>
            <a:ln w="3175" cap="flat">
              <a:solidFill>
                <a:srgbClr val="AAAAAA"/>
              </a:solidFill>
              <a:prstDash val="solid"/>
              <a:miter lim="400000"/>
            </a:ln>
          </a:bottom>
          <a:insideH>
            <a:ln w="3175" cap="flat">
              <a:solidFill>
                <a:srgbClr val="AAAAAA"/>
              </a:solidFill>
              <a:prstDash val="solid"/>
              <a:miter lim="400000"/>
            </a:ln>
          </a:insideH>
          <a:insideV>
            <a:ln w="3175"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3175" cap="flat">
              <a:solidFill>
                <a:srgbClr val="909090"/>
              </a:solidFill>
              <a:prstDash val="solid"/>
              <a:miter lim="400000"/>
            </a:ln>
          </a:left>
          <a:right>
            <a:ln w="3175" cap="flat">
              <a:solidFill>
                <a:srgbClr val="909090"/>
              </a:solidFill>
              <a:prstDash val="solid"/>
              <a:miter lim="400000"/>
            </a:ln>
          </a:right>
          <a:top>
            <a:ln w="3175" cap="flat">
              <a:solidFill>
                <a:srgbClr val="909090"/>
              </a:solidFill>
              <a:prstDash val="solid"/>
              <a:miter lim="400000"/>
            </a:ln>
          </a:top>
          <a:bottom>
            <a:ln w="3175" cap="flat">
              <a:solidFill>
                <a:srgbClr val="909090"/>
              </a:solidFill>
              <a:prstDash val="solid"/>
              <a:miter lim="400000"/>
            </a:ln>
          </a:bottom>
          <a:insideH>
            <a:ln w="3175" cap="flat">
              <a:solidFill>
                <a:srgbClr val="909090"/>
              </a:solidFill>
              <a:prstDash val="solid"/>
              <a:miter lim="400000"/>
            </a:ln>
          </a:insideH>
          <a:insideV>
            <a:ln w="3175"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3175" cap="flat">
              <a:solidFill>
                <a:srgbClr val="929292"/>
              </a:solidFill>
              <a:custDash>
                <a:ds d="200000" sp="200000"/>
              </a:custDash>
              <a:miter lim="400000"/>
            </a:ln>
          </a:left>
          <a:right>
            <a:ln w="3175" cap="flat">
              <a:solidFill>
                <a:srgbClr val="929292"/>
              </a:solidFill>
              <a:custDash>
                <a:ds d="200000" sp="200000"/>
              </a:custDash>
              <a:miter lim="400000"/>
            </a:ln>
          </a:right>
          <a:top>
            <a:ln w="3175" cap="flat">
              <a:solidFill>
                <a:srgbClr val="929292"/>
              </a:solidFill>
              <a:custDash>
                <a:ds d="200000" sp="200000"/>
              </a:custDash>
              <a:miter lim="400000"/>
            </a:ln>
          </a:top>
          <a:bottom>
            <a:ln w="3175" cap="flat">
              <a:solidFill>
                <a:srgbClr val="929292"/>
              </a:solidFill>
              <a:custDash>
                <a:ds d="200000" sp="200000"/>
              </a:custDash>
              <a:miter lim="400000"/>
            </a:ln>
          </a:bottom>
          <a:insideH>
            <a:ln w="3175" cap="flat">
              <a:solidFill>
                <a:srgbClr val="929292"/>
              </a:solidFill>
              <a:custDash>
                <a:ds d="200000" sp="200000"/>
              </a:custDash>
              <a:miter lim="400000"/>
            </a:ln>
          </a:insideH>
          <a:insideV>
            <a:ln w="3175"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noFill/>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noFill/>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Garbage Patch Experiment</a:t>
            </a:r>
          </a:p>
          <a:p>
            <a:pPr/>
          </a:p>
          <a:p>
            <a:pPr/>
            <a:r>
              <a:t>An ocean gyre is a large system of circular ocean currents formed by global wind patterns and forces created by Earth’s rotation. Floating ocean debris tends to accumulate at the center of gyres where the water moves more slowly, similar to a whirlpool. The five main ocean gyres are located in the Indian Ocean, North Atlantic, North Pacific, South Atlantic, and South Pacific. </a:t>
            </a:r>
          </a:p>
          <a:p>
            <a:pPr/>
          </a:p>
          <a:p>
            <a:pPr/>
            <a:r>
              <a:t>This visualization shows how modeled ocean currents carry modeled particles around the ocean. The modeled particles (dots) are released evenly around the world at the start of the visualization. The color of the dots denotes relative speed ranging from white (fastest moving particles) to dark blue (slowest moving particles). While there are likely seasonal variations in how the particles move, the general pattern shows that they migrate to the five known gyres also called ocean garbage patches. Scientists use ocean visualizations such as this one, created using data from the Estimating the Circulation and Climate of the Ocean (ECCO-2) model, to better understand ocean eddies and other narrow current systems, which transport heat, carbon, and other properties within the ocean.</a:t>
            </a:r>
          </a:p>
          <a:p>
            <a:pPr/>
          </a:p>
          <a:p>
            <a:pPr/>
          </a:p>
          <a:p>
            <a:pPr/>
            <a:r>
              <a:t>For more information, visit:</a:t>
            </a:r>
          </a:p>
          <a:p>
            <a:pPr/>
            <a:r>
              <a:t>     svs.gsfc.nasa.gov/goto?4174</a:t>
            </a:r>
          </a:p>
          <a:p>
            <a:pP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185333" y="1532466"/>
            <a:ext cx="13885334" cy="3098801"/>
          </a:xfrm>
          <a:prstGeom prst="rect">
            <a:avLst/>
          </a:prstGeom>
        </p:spPr>
        <p:txBody>
          <a:bodyPr anchor="b"/>
          <a:lstStyle/>
          <a:p>
            <a:pPr/>
            <a:r>
              <a:t>Title Text</a:t>
            </a:r>
          </a:p>
        </p:txBody>
      </p:sp>
      <p:sp>
        <p:nvSpPr>
          <p:cNvPr id="12" name="Shape 12"/>
          <p:cNvSpPr/>
          <p:nvPr>
            <p:ph type="body" sz="quarter" idx="1"/>
          </p:nvPr>
        </p:nvSpPr>
        <p:spPr>
          <a:xfrm>
            <a:off x="1185333" y="4715933"/>
            <a:ext cx="13885334" cy="1058334"/>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1591733" y="5969000"/>
            <a:ext cx="13081001" cy="457201"/>
          </a:xfrm>
          <a:prstGeom prst="rect">
            <a:avLst/>
          </a:prstGeom>
        </p:spPr>
        <p:txBody>
          <a:bodyPr anchor="t">
            <a:spAutoFit/>
          </a:bodyPr>
          <a:lstStyle>
            <a:lvl1pPr marL="0" indent="0" algn="ctr">
              <a:spcBef>
                <a:spcPts val="0"/>
              </a:spcBef>
              <a:buSzTx/>
              <a:buNone/>
              <a:defRPr i="1" sz="2400"/>
            </a:lvl1pPr>
          </a:lstStyle>
          <a:p>
            <a:pPr/>
            <a:r>
              <a:t>–Johnny Appleseed</a:t>
            </a:r>
          </a:p>
        </p:txBody>
      </p:sp>
      <p:sp>
        <p:nvSpPr>
          <p:cNvPr id="94" name="Shape 94"/>
          <p:cNvSpPr/>
          <p:nvPr>
            <p:ph type="body" sz="quarter" idx="14"/>
          </p:nvPr>
        </p:nvSpPr>
        <p:spPr>
          <a:xfrm>
            <a:off x="1591733" y="4028016"/>
            <a:ext cx="13081001" cy="596901"/>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1" y="-1"/>
            <a:ext cx="16256002" cy="9144002"/>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2083979" y="448733"/>
            <a:ext cx="12090401" cy="5825068"/>
          </a:xfrm>
          <a:prstGeom prst="rect">
            <a:avLst/>
          </a:prstGeom>
        </p:spPr>
        <p:txBody>
          <a:bodyPr lIns="91439" tIns="45719" rIns="91439" bIns="45719" anchor="t">
            <a:noAutofit/>
          </a:bodyPr>
          <a:lstStyle/>
          <a:p>
            <a:pPr/>
          </a:p>
        </p:txBody>
      </p:sp>
      <p:sp>
        <p:nvSpPr>
          <p:cNvPr id="21" name="Shape 21"/>
          <p:cNvSpPr/>
          <p:nvPr>
            <p:ph type="title"/>
          </p:nvPr>
        </p:nvSpPr>
        <p:spPr>
          <a:xfrm>
            <a:off x="423333" y="6299200"/>
            <a:ext cx="15409334" cy="1337734"/>
          </a:xfrm>
          <a:prstGeom prst="rect">
            <a:avLst/>
          </a:prstGeom>
        </p:spPr>
        <p:txBody>
          <a:bodyPr/>
          <a:lstStyle/>
          <a:p>
            <a:pPr/>
            <a:r>
              <a:t>Title Text</a:t>
            </a:r>
          </a:p>
        </p:txBody>
      </p:sp>
      <p:sp>
        <p:nvSpPr>
          <p:cNvPr id="22" name="Shape 22"/>
          <p:cNvSpPr/>
          <p:nvPr>
            <p:ph type="body" sz="quarter" idx="1"/>
          </p:nvPr>
        </p:nvSpPr>
        <p:spPr>
          <a:xfrm>
            <a:off x="423333" y="7679266"/>
            <a:ext cx="15409334" cy="1058335"/>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185333" y="3022599"/>
            <a:ext cx="13885334" cy="3098802"/>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8779933" y="634999"/>
            <a:ext cx="6350001" cy="7645402"/>
          </a:xfrm>
          <a:prstGeom prst="rect">
            <a:avLst/>
          </a:prstGeom>
        </p:spPr>
        <p:txBody>
          <a:bodyPr lIns="91439" tIns="45719" rIns="91439" bIns="45719" anchor="t">
            <a:noAutofit/>
          </a:bodyPr>
          <a:lstStyle/>
          <a:p>
            <a:pPr/>
          </a:p>
        </p:txBody>
      </p:sp>
      <p:sp>
        <p:nvSpPr>
          <p:cNvPr id="39" name="Shape 39"/>
          <p:cNvSpPr/>
          <p:nvPr>
            <p:ph type="title"/>
          </p:nvPr>
        </p:nvSpPr>
        <p:spPr>
          <a:xfrm>
            <a:off x="1100666" y="634999"/>
            <a:ext cx="6815668" cy="3699935"/>
          </a:xfrm>
          <a:prstGeom prst="rect">
            <a:avLst/>
          </a:prstGeom>
        </p:spPr>
        <p:txBody>
          <a:bodyPr anchor="b"/>
          <a:lstStyle>
            <a:lvl1pPr>
              <a:defRPr sz="5600"/>
            </a:lvl1pPr>
          </a:lstStyle>
          <a:p>
            <a:pPr/>
            <a:r>
              <a:t>Title Text</a:t>
            </a:r>
          </a:p>
        </p:txBody>
      </p:sp>
      <p:sp>
        <p:nvSpPr>
          <p:cNvPr id="40" name="Shape 40"/>
          <p:cNvSpPr/>
          <p:nvPr>
            <p:ph type="body" sz="quarter" idx="1"/>
          </p:nvPr>
        </p:nvSpPr>
        <p:spPr>
          <a:xfrm>
            <a:off x="1100666" y="4461933"/>
            <a:ext cx="6815668" cy="3818468"/>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8779933" y="2099733"/>
            <a:ext cx="6350001" cy="6197601"/>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126066" y="2099733"/>
            <a:ext cx="6815668" cy="6197601"/>
          </a:xfrm>
          <a:prstGeom prst="rect">
            <a:avLst/>
          </a:prstGeom>
        </p:spPr>
        <p:txBody>
          <a:bodyPr/>
          <a:lstStyle>
            <a:lvl1pPr marL="372533" indent="-372533">
              <a:spcBef>
                <a:spcPts val="3000"/>
              </a:spcBef>
              <a:defRPr sz="3000"/>
            </a:lvl1pPr>
            <a:lvl2pPr marL="931333" indent="-372533">
              <a:spcBef>
                <a:spcPts val="3000"/>
              </a:spcBef>
              <a:defRPr sz="3000"/>
            </a:lvl2pPr>
            <a:lvl3pPr marL="1490133" indent="-372533">
              <a:spcBef>
                <a:spcPts val="3000"/>
              </a:spcBef>
              <a:defRPr sz="3000"/>
            </a:lvl3pPr>
            <a:lvl4pPr marL="2048933" indent="-372533">
              <a:spcBef>
                <a:spcPts val="3000"/>
              </a:spcBef>
              <a:defRPr sz="3000"/>
            </a:lvl4pPr>
            <a:lvl5pPr marL="2607733" indent="-372533">
              <a:spcBef>
                <a:spcPts val="3000"/>
              </a:spcBef>
              <a:defRPr sz="30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126066" y="1185333"/>
            <a:ext cx="14003868" cy="67818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0507133" y="4580466"/>
            <a:ext cx="4936068" cy="3699935"/>
          </a:xfrm>
          <a:prstGeom prst="rect">
            <a:avLst/>
          </a:prstGeom>
        </p:spPr>
        <p:txBody>
          <a:bodyPr lIns="91439" tIns="45719" rIns="91439" bIns="45719" anchor="t">
            <a:noAutofit/>
          </a:bodyPr>
          <a:lstStyle/>
          <a:p>
            <a:pPr/>
          </a:p>
        </p:txBody>
      </p:sp>
      <p:sp>
        <p:nvSpPr>
          <p:cNvPr id="84" name="Shape 84"/>
          <p:cNvSpPr/>
          <p:nvPr>
            <p:ph type="pic" sz="quarter" idx="14"/>
          </p:nvPr>
        </p:nvSpPr>
        <p:spPr>
          <a:xfrm>
            <a:off x="10507133" y="634999"/>
            <a:ext cx="4936068" cy="3699935"/>
          </a:xfrm>
          <a:prstGeom prst="rect">
            <a:avLst/>
          </a:prstGeom>
        </p:spPr>
        <p:txBody>
          <a:bodyPr lIns="91439" tIns="45719" rIns="91439" bIns="45719" anchor="t">
            <a:noAutofit/>
          </a:bodyPr>
          <a:lstStyle/>
          <a:p>
            <a:pPr/>
          </a:p>
        </p:txBody>
      </p:sp>
      <p:sp>
        <p:nvSpPr>
          <p:cNvPr id="85" name="Shape 85"/>
          <p:cNvSpPr/>
          <p:nvPr>
            <p:ph type="pic" idx="15"/>
          </p:nvPr>
        </p:nvSpPr>
        <p:spPr>
          <a:xfrm>
            <a:off x="804333" y="634999"/>
            <a:ext cx="9448801" cy="7645402"/>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126066" y="237066"/>
            <a:ext cx="14003868" cy="1524001"/>
          </a:xfrm>
          <a:prstGeom prst="rect">
            <a:avLst/>
          </a:prstGeom>
          <a:ln w="3175">
            <a:miter lim="400000"/>
          </a:ln>
          <a:extLst>
            <a:ext uri="{C572A759-6A51-4108-AA02-DFA0A04FC94B}">
              <ma14:wrappingTextBoxFlag xmlns:ma14="http://schemas.microsoft.com/office/mac/drawingml/2011/main" val="1"/>
            </a:ext>
          </a:extLst>
        </p:spPr>
        <p:txBody>
          <a:bodyPr lIns="33866" tIns="33866" rIns="33866" bIns="33866" anchor="ctr">
            <a:normAutofit fontScale="100000" lnSpcReduction="0"/>
          </a:bodyPr>
          <a:lstStyle/>
          <a:p>
            <a:pPr/>
            <a:r>
              <a:t>Title Text</a:t>
            </a:r>
          </a:p>
        </p:txBody>
      </p:sp>
      <p:sp>
        <p:nvSpPr>
          <p:cNvPr id="3" name="Shape 3"/>
          <p:cNvSpPr/>
          <p:nvPr>
            <p:ph type="body" idx="1"/>
          </p:nvPr>
        </p:nvSpPr>
        <p:spPr>
          <a:xfrm>
            <a:off x="1126066" y="2099733"/>
            <a:ext cx="14003868" cy="6197601"/>
          </a:xfrm>
          <a:prstGeom prst="rect">
            <a:avLst/>
          </a:prstGeom>
          <a:ln w="3175">
            <a:miter lim="400000"/>
          </a:ln>
          <a:extLst>
            <a:ext uri="{C572A759-6A51-4108-AA02-DFA0A04FC94B}">
              <ma14:wrappingTextBoxFlag xmlns:ma14="http://schemas.microsoft.com/office/mac/drawingml/2011/main" val="1"/>
            </a:ext>
          </a:extLst>
        </p:spPr>
        <p:txBody>
          <a:bodyPr lIns="33866" tIns="33866" rIns="33866" bIns="33866"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7970570" y="8720666"/>
            <a:ext cx="306393" cy="309035"/>
          </a:xfrm>
          <a:prstGeom prst="rect">
            <a:avLst/>
          </a:prstGeom>
          <a:ln w="3175">
            <a:miter lim="400000"/>
          </a:ln>
        </p:spPr>
        <p:txBody>
          <a:bodyPr wrap="none" lIns="33866" tIns="33866" rIns="33866" bIns="33866">
            <a:spAutoFit/>
          </a:bodyPr>
          <a:lstStyle>
            <a:lvl1pPr>
              <a:defRPr sz="16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1pPr>
      <a:lvl2pPr marL="0" marR="0" indent="2286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2pPr>
      <a:lvl3pPr marL="0" marR="0" indent="4572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3pPr>
      <a:lvl4pPr marL="0" marR="0" indent="6858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4pPr>
      <a:lvl5pPr marL="0" marR="0" indent="9144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5pPr>
      <a:lvl6pPr marL="0" marR="0" indent="11430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6pPr>
      <a:lvl7pPr marL="0" marR="0" indent="13716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7pPr>
      <a:lvl8pPr marL="0" marR="0" indent="16002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8pPr>
      <a:lvl9pPr marL="0" marR="0" indent="18288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9pPr>
    </p:titleStyle>
    <p:bodyStyle>
      <a:lvl1pPr marL="41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1pPr>
      <a:lvl2pPr marL="105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2pPr>
      <a:lvl3pPr marL="168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3pPr>
      <a:lvl4pPr marL="232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4pPr>
      <a:lvl5pPr marL="295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5pPr>
      <a:lvl6pPr marL="359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6pPr>
      <a:lvl7pPr marL="422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7pPr>
      <a:lvl8pPr marL="486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8pPr>
      <a:lvl9pPr marL="549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9pPr>
    </p:bodyStyle>
    <p:otherStyle>
      <a:lvl1pPr marL="0" marR="0" indent="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1pPr>
      <a:lvl2pPr marL="0" marR="0" indent="2286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2pPr>
      <a:lvl3pPr marL="0" marR="0" indent="4572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3pPr>
      <a:lvl4pPr marL="0" marR="0" indent="6858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4pPr>
      <a:lvl5pPr marL="0" marR="0" indent="9144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5pPr>
      <a:lvl6pPr marL="0" marR="0" indent="11430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6pPr>
      <a:lvl7pPr marL="0" marR="0" indent="13716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7pPr>
      <a:lvl8pPr marL="0" marR="0" indent="16002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8pPr>
      <a:lvl9pPr marL="0" marR="0" indent="18288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4v"/><Relationship Id="rId4" Type="http://schemas.microsoft.com/office/2007/relationships/media" Target="../media/media1.m4v"/><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4174_Garbage_Patches_4174.m4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16256000" cy="9144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88960000"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