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lvl1pPr algn="ctr" defTabSz="825500">
      <a:defRPr sz="5000">
        <a:solidFill>
          <a:srgbClr val="FFFFFF"/>
        </a:solidFill>
        <a:latin typeface="+mn-lt"/>
        <a:ea typeface="+mn-ea"/>
        <a:cs typeface="+mn-cs"/>
        <a:sym typeface="Helvetica Light"/>
      </a:defRPr>
    </a:lvl1pPr>
    <a:lvl2pPr indent="228600" algn="ctr" defTabSz="825500">
      <a:defRPr sz="5000">
        <a:solidFill>
          <a:srgbClr val="FFFFFF"/>
        </a:solidFill>
        <a:latin typeface="+mn-lt"/>
        <a:ea typeface="+mn-ea"/>
        <a:cs typeface="+mn-cs"/>
        <a:sym typeface="Helvetica Light"/>
      </a:defRPr>
    </a:lvl2pPr>
    <a:lvl3pPr indent="457200" algn="ctr" defTabSz="825500">
      <a:defRPr sz="5000">
        <a:solidFill>
          <a:srgbClr val="FFFFFF"/>
        </a:solidFill>
        <a:latin typeface="+mn-lt"/>
        <a:ea typeface="+mn-ea"/>
        <a:cs typeface="+mn-cs"/>
        <a:sym typeface="Helvetica Light"/>
      </a:defRPr>
    </a:lvl3pPr>
    <a:lvl4pPr indent="685800" algn="ctr" defTabSz="825500">
      <a:defRPr sz="5000">
        <a:solidFill>
          <a:srgbClr val="FFFFFF"/>
        </a:solidFill>
        <a:latin typeface="+mn-lt"/>
        <a:ea typeface="+mn-ea"/>
        <a:cs typeface="+mn-cs"/>
        <a:sym typeface="Helvetica Light"/>
      </a:defRPr>
    </a:lvl4pPr>
    <a:lvl5pPr indent="914400" algn="ctr" defTabSz="825500">
      <a:defRPr sz="5000">
        <a:solidFill>
          <a:srgbClr val="FFFFFF"/>
        </a:solidFill>
        <a:latin typeface="+mn-lt"/>
        <a:ea typeface="+mn-ea"/>
        <a:cs typeface="+mn-cs"/>
        <a:sym typeface="Helvetica Light"/>
      </a:defRPr>
    </a:lvl5pPr>
    <a:lvl6pPr indent="1143000" algn="ctr" defTabSz="825500">
      <a:defRPr sz="5000">
        <a:solidFill>
          <a:srgbClr val="FFFFFF"/>
        </a:solidFill>
        <a:latin typeface="+mn-lt"/>
        <a:ea typeface="+mn-ea"/>
        <a:cs typeface="+mn-cs"/>
        <a:sym typeface="Helvetica Light"/>
      </a:defRPr>
    </a:lvl6pPr>
    <a:lvl7pPr indent="1371600" algn="ctr" defTabSz="825500">
      <a:defRPr sz="5000">
        <a:solidFill>
          <a:srgbClr val="FFFFFF"/>
        </a:solidFill>
        <a:latin typeface="+mn-lt"/>
        <a:ea typeface="+mn-ea"/>
        <a:cs typeface="+mn-cs"/>
        <a:sym typeface="Helvetica Light"/>
      </a:defRPr>
    </a:lvl7pPr>
    <a:lvl8pPr indent="1600200" algn="ctr" defTabSz="825500">
      <a:defRPr sz="5000">
        <a:solidFill>
          <a:srgbClr val="FFFFFF"/>
        </a:solidFill>
        <a:latin typeface="+mn-lt"/>
        <a:ea typeface="+mn-ea"/>
        <a:cs typeface="+mn-cs"/>
        <a:sym typeface="Helvetica Light"/>
      </a:defRPr>
    </a:lvl8pPr>
    <a:lvl9pPr indent="1828800" algn="ctr" defTabSz="825500">
      <a:defRPr sz="50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Painting the World with Water</a:t>
            </a:r>
            <a:endParaRPr sz="2200"/>
          </a:p>
          <a:p>
            <a:pPr lvl="0">
              <a:defRPr sz="1800"/>
            </a:pPr>
            <a:endParaRPr sz="2200"/>
          </a:p>
          <a:p>
            <a:pPr lvl="0">
              <a:defRPr sz="1800"/>
            </a:pPr>
            <a:r>
              <a:rPr sz="2200"/>
              <a:t>The Global Precipitation Measurement (GPM) mission—a network of international satellites including the GPM Core Observatory—provides unprecedented observations of Earth’s precipitation. This visualization shows the GPM constellation in action, revealing precipitation measurements underneath each satellite orbit. As time progresses and the precipitation measurements begin to cover the Earth's surface, global precipitation patterns become clear. For example, constant rainfall is visible along the Equator and scattered storms continuously pop up across the mid-latitudes. The dynamic nature of precipitation is revealed as time speeds up and the satellite data swaths merge into a continuous animation of changing rain and snowfall. Finally, the video fades into an animation created using the Integrated Multi-satellite Retrievals for GPM (IMERG) product, the newly available dataset of global precipitation every 30 minutes that is derived from GPM constellation data.</a:t>
            </a:r>
            <a:endParaRPr sz="2200"/>
          </a:p>
          <a:p>
            <a:pPr lvl="0">
              <a:defRPr sz="1800"/>
            </a:pPr>
            <a:endParaRPr sz="2200"/>
          </a:p>
          <a:p>
            <a:pPr lvl="0">
              <a:defRPr sz="1800"/>
            </a:pPr>
            <a:endParaRPr sz="2200"/>
          </a:p>
          <a:p>
            <a:pPr lvl="0">
              <a:defRPr sz="1800"/>
            </a:pPr>
            <a:r>
              <a:rPr sz="2200"/>
              <a:t>For more information, visit:</a:t>
            </a:r>
            <a:endParaRPr sz="2200"/>
          </a:p>
          <a:p>
            <a:pPr lvl="0">
              <a:defRPr sz="1800"/>
            </a:pPr>
            <a:r>
              <a:rPr sz="2200"/>
              <a:t>     svs.gsfc.nasa.gov/goto?4283</a:t>
            </a: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778000" y="2298700"/>
            <a:ext cx="20828000" cy="4648200"/>
          </a:xfrm>
          <a:prstGeom prst="rect">
            <a:avLst/>
          </a:prstGeom>
        </p:spPr>
        <p:txBody>
          <a:bodyPr anchor="b"/>
          <a:lstStyle/>
          <a:p>
            <a:pPr lvl="0">
              <a:defRPr sz="1800">
                <a:solidFill>
                  <a:srgbClr val="000000"/>
                </a:solidFill>
              </a:defRPr>
            </a:pPr>
            <a:r>
              <a:rPr sz="11200">
                <a:solidFill>
                  <a:srgbClr val="FFFFFF"/>
                </a:solidFill>
              </a:rPr>
              <a:t>Title Text</a:t>
            </a:r>
          </a:p>
        </p:txBody>
      </p:sp>
      <p:sp>
        <p:nvSpPr>
          <p:cNvPr id="6" name="Shape 6"/>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635000" y="9448800"/>
            <a:ext cx="23114000" cy="2006600"/>
          </a:xfrm>
          <a:prstGeom prst="rect">
            <a:avLst/>
          </a:prstGeom>
        </p:spPr>
        <p:txBody>
          <a:bodyPr/>
          <a:lstStyle/>
          <a:p>
            <a:pPr lvl="0">
              <a:defRPr sz="1800">
                <a:solidFill>
                  <a:srgbClr val="000000"/>
                </a:solidFill>
              </a:defRPr>
            </a:pPr>
            <a:r>
              <a:rPr sz="11200">
                <a:solidFill>
                  <a:srgbClr val="FFFFFF"/>
                </a:solidFill>
              </a:rPr>
              <a:t>Title Text</a:t>
            </a:r>
          </a:p>
        </p:txBody>
      </p:sp>
      <p:sp>
        <p:nvSpPr>
          <p:cNvPr id="9" name="Shape 9"/>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778000" y="4533900"/>
            <a:ext cx="20828000" cy="4648200"/>
          </a:xfrm>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651000" y="952500"/>
            <a:ext cx="10223500" cy="5549900"/>
          </a:xfrm>
          <a:prstGeom prst="rect">
            <a:avLst/>
          </a:prstGeom>
        </p:spPr>
        <p:txBody>
          <a:bodyPr anchor="b"/>
          <a:lstStyle>
            <a:lvl1pPr>
              <a:defRPr sz="8400"/>
            </a:lvl1pPr>
          </a:lstStyle>
          <a:p>
            <a:pPr lvl="0">
              <a:defRPr sz="1800">
                <a:solidFill>
                  <a:srgbClr val="000000"/>
                </a:solidFill>
              </a:defRPr>
            </a:pPr>
            <a:r>
              <a:rPr sz="8400">
                <a:solidFill>
                  <a:srgbClr val="FFFFFF"/>
                </a:solidFill>
              </a:rPr>
              <a:t>Title Text</a:t>
            </a:r>
          </a:p>
        </p:txBody>
      </p:sp>
      <p:sp>
        <p:nvSpPr>
          <p:cNvPr id="14" name="Shape 14"/>
          <p:cNvSpPr/>
          <p:nvPr>
            <p:ph type="body"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22" name="Shape 22"/>
          <p:cNvSpPr/>
          <p:nvPr>
            <p:ph type="body"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solidFill>
                  <a:srgbClr val="000000"/>
                </a:solidFill>
              </a:defRPr>
            </a:pPr>
            <a:r>
              <a:rPr sz="4500">
                <a:solidFill>
                  <a:srgbClr val="FFFFFF"/>
                </a:solidFill>
              </a:rPr>
              <a:t>Body Level One</a:t>
            </a:r>
            <a:endParaRPr sz="4500">
              <a:solidFill>
                <a:srgbClr val="FFFFFF"/>
              </a:solidFill>
            </a:endParaRPr>
          </a:p>
          <a:p>
            <a:pPr lvl="1">
              <a:defRPr sz="1800">
                <a:solidFill>
                  <a:srgbClr val="000000"/>
                </a:solidFill>
              </a:defRPr>
            </a:pPr>
            <a:r>
              <a:rPr sz="4500">
                <a:solidFill>
                  <a:srgbClr val="FFFFFF"/>
                </a:solidFill>
              </a:rPr>
              <a:t>Body Level Two</a:t>
            </a:r>
            <a:endParaRPr sz="4500">
              <a:solidFill>
                <a:srgbClr val="FFFFFF"/>
              </a:solidFill>
            </a:endParaRPr>
          </a:p>
          <a:p>
            <a:pPr lvl="2">
              <a:defRPr sz="1800">
                <a:solidFill>
                  <a:srgbClr val="000000"/>
                </a:solidFill>
              </a:defRPr>
            </a:pPr>
            <a:r>
              <a:rPr sz="4500">
                <a:solidFill>
                  <a:srgbClr val="FFFFFF"/>
                </a:solidFill>
              </a:rPr>
              <a:t>Body Level Three</a:t>
            </a:r>
            <a:endParaRPr sz="4500">
              <a:solidFill>
                <a:srgbClr val="FFFFFF"/>
              </a:solidFill>
            </a:endParaRPr>
          </a:p>
          <a:p>
            <a:pPr lvl="3">
              <a:defRPr sz="1800">
                <a:solidFill>
                  <a:srgbClr val="000000"/>
                </a:solidFill>
              </a:defRPr>
            </a:pPr>
            <a:r>
              <a:rPr sz="4500">
                <a:solidFill>
                  <a:srgbClr val="FFFFFF"/>
                </a:solidFill>
              </a:rPr>
              <a:t>Body Level Four</a:t>
            </a:r>
            <a:endParaRPr sz="4500">
              <a:solidFill>
                <a:srgbClr val="FFFFFF"/>
              </a:solidFill>
            </a:endParaRPr>
          </a:p>
          <a:p>
            <a:pPr lvl="4">
              <a:defRPr sz="1800">
                <a:solidFill>
                  <a:srgbClr val="000000"/>
                </a:solidFill>
              </a:defRPr>
            </a:pPr>
            <a:r>
              <a:rPr sz="45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689100" y="1778000"/>
            <a:ext cx="21005800" cy="10172700"/>
          </a:xfrm>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11200">
                <a:solidFill>
                  <a:srgbClr val="FFFFFF"/>
                </a:solidFill>
              </a:rP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11200">
          <a:solidFill>
            <a:srgbClr val="FFFFFF"/>
          </a:solidFill>
          <a:latin typeface="+mn-lt"/>
          <a:ea typeface="+mn-ea"/>
          <a:cs typeface="+mn-cs"/>
          <a:sym typeface="Helvetica Light"/>
        </a:defRPr>
      </a:lvl1pPr>
      <a:lvl2pPr indent="228600" algn="ctr" defTabSz="825500">
        <a:defRPr sz="11200">
          <a:solidFill>
            <a:srgbClr val="FFFFFF"/>
          </a:solidFill>
          <a:latin typeface="+mn-lt"/>
          <a:ea typeface="+mn-ea"/>
          <a:cs typeface="+mn-cs"/>
          <a:sym typeface="Helvetica Light"/>
        </a:defRPr>
      </a:lvl2pPr>
      <a:lvl3pPr indent="457200" algn="ctr" defTabSz="825500">
        <a:defRPr sz="11200">
          <a:solidFill>
            <a:srgbClr val="FFFFFF"/>
          </a:solidFill>
          <a:latin typeface="+mn-lt"/>
          <a:ea typeface="+mn-ea"/>
          <a:cs typeface="+mn-cs"/>
          <a:sym typeface="Helvetica Light"/>
        </a:defRPr>
      </a:lvl3pPr>
      <a:lvl4pPr indent="685800" algn="ctr" defTabSz="825500">
        <a:defRPr sz="11200">
          <a:solidFill>
            <a:srgbClr val="FFFFFF"/>
          </a:solidFill>
          <a:latin typeface="+mn-lt"/>
          <a:ea typeface="+mn-ea"/>
          <a:cs typeface="+mn-cs"/>
          <a:sym typeface="Helvetica Light"/>
        </a:defRPr>
      </a:lvl4pPr>
      <a:lvl5pPr indent="914400" algn="ctr" defTabSz="825500">
        <a:defRPr sz="11200">
          <a:solidFill>
            <a:srgbClr val="FFFFFF"/>
          </a:solidFill>
          <a:latin typeface="+mn-lt"/>
          <a:ea typeface="+mn-ea"/>
          <a:cs typeface="+mn-cs"/>
          <a:sym typeface="Helvetica Light"/>
        </a:defRPr>
      </a:lvl5pPr>
      <a:lvl6pPr indent="1143000" algn="ctr" defTabSz="825500">
        <a:defRPr sz="11200">
          <a:solidFill>
            <a:srgbClr val="FFFFFF"/>
          </a:solidFill>
          <a:latin typeface="+mn-lt"/>
          <a:ea typeface="+mn-ea"/>
          <a:cs typeface="+mn-cs"/>
          <a:sym typeface="Helvetica Light"/>
        </a:defRPr>
      </a:lvl6pPr>
      <a:lvl7pPr indent="1371600" algn="ctr" defTabSz="825500">
        <a:defRPr sz="11200">
          <a:solidFill>
            <a:srgbClr val="FFFFFF"/>
          </a:solidFill>
          <a:latin typeface="+mn-lt"/>
          <a:ea typeface="+mn-ea"/>
          <a:cs typeface="+mn-cs"/>
          <a:sym typeface="Helvetica Light"/>
        </a:defRPr>
      </a:lvl7pPr>
      <a:lvl8pPr indent="1600200" algn="ctr" defTabSz="825500">
        <a:defRPr sz="11200">
          <a:solidFill>
            <a:srgbClr val="FFFFFF"/>
          </a:solidFill>
          <a:latin typeface="+mn-lt"/>
          <a:ea typeface="+mn-ea"/>
          <a:cs typeface="+mn-cs"/>
          <a:sym typeface="Helvetica Light"/>
        </a:defRPr>
      </a:lvl8pPr>
      <a:lvl9pPr indent="1828800" algn="ctr" defTabSz="825500">
        <a:defRPr sz="11200">
          <a:solidFill>
            <a:srgbClr val="FFFFFF"/>
          </a:solidFill>
          <a:latin typeface="+mn-lt"/>
          <a:ea typeface="+mn-ea"/>
          <a:cs typeface="+mn-cs"/>
          <a:sym typeface="Helvetica Light"/>
        </a:defRPr>
      </a:lvl9pPr>
    </p:titleStyle>
    <p:bodyStyle>
      <a:lvl1pPr marL="635000" indent="-635000" defTabSz="825500">
        <a:spcBef>
          <a:spcPts val="5900"/>
        </a:spcBef>
        <a:buSzPct val="75000"/>
        <a:buChar char="•"/>
        <a:defRPr sz="5200">
          <a:solidFill>
            <a:srgbClr val="FFFFFF"/>
          </a:solidFill>
          <a:latin typeface="+mn-lt"/>
          <a:ea typeface="+mn-ea"/>
          <a:cs typeface="+mn-cs"/>
          <a:sym typeface="Helvetica Light"/>
        </a:defRPr>
      </a:lvl1pPr>
      <a:lvl2pPr marL="1270000" indent="-635000" defTabSz="825500">
        <a:spcBef>
          <a:spcPts val="5900"/>
        </a:spcBef>
        <a:buSzPct val="75000"/>
        <a:buChar char="•"/>
        <a:defRPr sz="5200">
          <a:solidFill>
            <a:srgbClr val="FFFFFF"/>
          </a:solidFill>
          <a:latin typeface="+mn-lt"/>
          <a:ea typeface="+mn-ea"/>
          <a:cs typeface="+mn-cs"/>
          <a:sym typeface="Helvetica Light"/>
        </a:defRPr>
      </a:lvl2pPr>
      <a:lvl3pPr marL="1905000" indent="-635000" defTabSz="825500">
        <a:spcBef>
          <a:spcPts val="5900"/>
        </a:spcBef>
        <a:buSzPct val="75000"/>
        <a:buChar char="•"/>
        <a:defRPr sz="5200">
          <a:solidFill>
            <a:srgbClr val="FFFFFF"/>
          </a:solidFill>
          <a:latin typeface="+mn-lt"/>
          <a:ea typeface="+mn-ea"/>
          <a:cs typeface="+mn-cs"/>
          <a:sym typeface="Helvetica Light"/>
        </a:defRPr>
      </a:lvl3pPr>
      <a:lvl4pPr marL="2540000" indent="-635000" defTabSz="825500">
        <a:spcBef>
          <a:spcPts val="5900"/>
        </a:spcBef>
        <a:buSzPct val="75000"/>
        <a:buChar char="•"/>
        <a:defRPr sz="5200">
          <a:solidFill>
            <a:srgbClr val="FFFFFF"/>
          </a:solidFill>
          <a:latin typeface="+mn-lt"/>
          <a:ea typeface="+mn-ea"/>
          <a:cs typeface="+mn-cs"/>
          <a:sym typeface="Helvetica Light"/>
        </a:defRPr>
      </a:lvl4pPr>
      <a:lvl5pPr marL="3175000" indent="-635000" defTabSz="825500">
        <a:spcBef>
          <a:spcPts val="5900"/>
        </a:spcBef>
        <a:buSzPct val="75000"/>
        <a:buChar char="•"/>
        <a:defRPr sz="5200">
          <a:solidFill>
            <a:srgbClr val="FFFFFF"/>
          </a:solidFill>
          <a:latin typeface="+mn-lt"/>
          <a:ea typeface="+mn-ea"/>
          <a:cs typeface="+mn-cs"/>
          <a:sym typeface="Helvetica Light"/>
        </a:defRPr>
      </a:lvl5pPr>
      <a:lvl6pPr marL="3810000" indent="-635000" defTabSz="825500">
        <a:spcBef>
          <a:spcPts val="5900"/>
        </a:spcBef>
        <a:buSzPct val="75000"/>
        <a:buChar char="•"/>
        <a:defRPr sz="5200">
          <a:solidFill>
            <a:srgbClr val="FFFFFF"/>
          </a:solidFill>
          <a:latin typeface="+mn-lt"/>
          <a:ea typeface="+mn-ea"/>
          <a:cs typeface="+mn-cs"/>
          <a:sym typeface="Helvetica Light"/>
        </a:defRPr>
      </a:lvl6pPr>
      <a:lvl7pPr marL="4445000" indent="-635000" defTabSz="825500">
        <a:spcBef>
          <a:spcPts val="5900"/>
        </a:spcBef>
        <a:buSzPct val="75000"/>
        <a:buChar char="•"/>
        <a:defRPr sz="5200">
          <a:solidFill>
            <a:srgbClr val="FFFFFF"/>
          </a:solidFill>
          <a:latin typeface="+mn-lt"/>
          <a:ea typeface="+mn-ea"/>
          <a:cs typeface="+mn-cs"/>
          <a:sym typeface="Helvetica Light"/>
        </a:defRPr>
      </a:lvl7pPr>
      <a:lvl8pPr marL="5080000" indent="-635000" defTabSz="825500">
        <a:spcBef>
          <a:spcPts val="5900"/>
        </a:spcBef>
        <a:buSzPct val="75000"/>
        <a:buChar char="•"/>
        <a:defRPr sz="5200">
          <a:solidFill>
            <a:srgbClr val="FFFFFF"/>
          </a:solidFill>
          <a:latin typeface="+mn-lt"/>
          <a:ea typeface="+mn-ea"/>
          <a:cs typeface="+mn-cs"/>
          <a:sym typeface="Helvetica Light"/>
        </a:defRPr>
      </a:lvl8pPr>
      <a:lvl9pPr marL="5715000" indent="-635000" defTabSz="825500">
        <a:spcBef>
          <a:spcPts val="5900"/>
        </a:spcBef>
        <a:buSzPct val="75000"/>
        <a:buChar char="•"/>
        <a:defRPr sz="5200">
          <a:solidFill>
            <a:srgbClr val="FFFFFF"/>
          </a:solidFill>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GPM_Fleet_IMERG_globe_4283.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