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lvl1pPr algn="ctr" defTabSz="825500">
      <a:defRPr sz="5000">
        <a:solidFill>
          <a:srgbClr val="FFFFFF"/>
        </a:solidFill>
        <a:latin typeface="+mn-lt"/>
        <a:ea typeface="+mn-ea"/>
        <a:cs typeface="+mn-cs"/>
        <a:sym typeface="Helvetica Light"/>
      </a:defRPr>
    </a:lvl1pPr>
    <a:lvl2pPr indent="228600" algn="ctr" defTabSz="825500">
      <a:defRPr sz="5000">
        <a:solidFill>
          <a:srgbClr val="FFFFFF"/>
        </a:solidFill>
        <a:latin typeface="+mn-lt"/>
        <a:ea typeface="+mn-ea"/>
        <a:cs typeface="+mn-cs"/>
        <a:sym typeface="Helvetica Light"/>
      </a:defRPr>
    </a:lvl2pPr>
    <a:lvl3pPr indent="457200" algn="ctr" defTabSz="825500">
      <a:defRPr sz="5000">
        <a:solidFill>
          <a:srgbClr val="FFFFFF"/>
        </a:solidFill>
        <a:latin typeface="+mn-lt"/>
        <a:ea typeface="+mn-ea"/>
        <a:cs typeface="+mn-cs"/>
        <a:sym typeface="Helvetica Light"/>
      </a:defRPr>
    </a:lvl3pPr>
    <a:lvl4pPr indent="685800" algn="ctr" defTabSz="825500">
      <a:defRPr sz="5000">
        <a:solidFill>
          <a:srgbClr val="FFFFFF"/>
        </a:solidFill>
        <a:latin typeface="+mn-lt"/>
        <a:ea typeface="+mn-ea"/>
        <a:cs typeface="+mn-cs"/>
        <a:sym typeface="Helvetica Light"/>
      </a:defRPr>
    </a:lvl4pPr>
    <a:lvl5pPr indent="914400" algn="ctr" defTabSz="825500">
      <a:defRPr sz="5000">
        <a:solidFill>
          <a:srgbClr val="FFFFFF"/>
        </a:solidFill>
        <a:latin typeface="+mn-lt"/>
        <a:ea typeface="+mn-ea"/>
        <a:cs typeface="+mn-cs"/>
        <a:sym typeface="Helvetica Light"/>
      </a:defRPr>
    </a:lvl5pPr>
    <a:lvl6pPr indent="1143000" algn="ctr" defTabSz="825500">
      <a:defRPr sz="5000">
        <a:solidFill>
          <a:srgbClr val="FFFFFF"/>
        </a:solidFill>
        <a:latin typeface="+mn-lt"/>
        <a:ea typeface="+mn-ea"/>
        <a:cs typeface="+mn-cs"/>
        <a:sym typeface="Helvetica Light"/>
      </a:defRPr>
    </a:lvl6pPr>
    <a:lvl7pPr indent="1371600" algn="ctr" defTabSz="825500">
      <a:defRPr sz="5000">
        <a:solidFill>
          <a:srgbClr val="FFFFFF"/>
        </a:solidFill>
        <a:latin typeface="+mn-lt"/>
        <a:ea typeface="+mn-ea"/>
        <a:cs typeface="+mn-cs"/>
        <a:sym typeface="Helvetica Light"/>
      </a:defRPr>
    </a:lvl7pPr>
    <a:lvl8pPr indent="1600200" algn="ctr" defTabSz="825500">
      <a:defRPr sz="5000">
        <a:solidFill>
          <a:srgbClr val="FFFFFF"/>
        </a:solidFill>
        <a:latin typeface="+mn-lt"/>
        <a:ea typeface="+mn-ea"/>
        <a:cs typeface="+mn-cs"/>
        <a:sym typeface="Helvetica Light"/>
      </a:defRPr>
    </a:lvl8pPr>
    <a:lvl9pPr indent="1828800" algn="ctr" defTabSz="825500">
      <a:defRPr sz="50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Tropical Storm Bill</a:t>
            </a:r>
            <a:endParaRPr sz="2200"/>
          </a:p>
          <a:p>
            <a:pPr lvl="0">
              <a:defRPr sz="1800"/>
            </a:pPr>
            <a:endParaRPr sz="2200"/>
          </a:p>
          <a:p>
            <a:pPr lvl="0">
              <a:defRPr sz="1800"/>
            </a:pPr>
            <a:r>
              <a:rPr sz="2200"/>
              <a:t>Tropical Storm Bill made landfall over Texas at approximately 11:45am CST on June 16, 2015. Shortly after midnight, GPM passed over the storm as it slowly worked its way northward across the already drenched state of Texas. This visualization shows Bill at precisely 12:11:27am CST (6:11:27 GMT) on June 17, 2015.</a:t>
            </a:r>
            <a:endParaRPr sz="2200"/>
          </a:p>
          <a:p>
            <a:pPr lvl="0">
              <a:defRPr sz="1800"/>
            </a:pPr>
            <a:endParaRPr sz="2200"/>
          </a:p>
          <a:p>
            <a:pPr lvl="0">
              <a:defRPr sz="1800"/>
            </a:pPr>
            <a:r>
              <a:rPr sz="2200"/>
              <a:t>The GPM Core Observatory carries two instruments that show the location and intensity of rain and snow, which defines a crucial part of the storm structure – and how it will behave. The GPM Microwave Imager sees through the tops of clouds to observe how much and where precipitation occurs. The Dual-frequency Precipitation Radar provides the three-dimensional view, showing the structure of the storm spiraling inward toward the center, with heavier rain on the north side of the storm. Shades of blue represent ice in the upper part of clouds. Viewed from the side, the stark color change from blue to green marks the transition from ice to rain.</a:t>
            </a:r>
            <a:endParaRPr sz="2200"/>
          </a:p>
          <a:p>
            <a:pPr lvl="0">
              <a:defRPr sz="1800"/>
            </a:pPr>
            <a:endParaRPr sz="2200"/>
          </a:p>
          <a:p>
            <a:pPr lvl="0">
              <a:defRPr sz="1800"/>
            </a:pPr>
            <a:endParaRPr sz="2200"/>
          </a:p>
          <a:p>
            <a:pPr lvl="0">
              <a:defRPr sz="1800"/>
            </a:pPr>
            <a:r>
              <a:rPr sz="2200"/>
              <a:t>For more information: svs.gsfc.nasa.gov/goto?4316</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778000" y="2298700"/>
            <a:ext cx="20828000" cy="4648200"/>
          </a:xfrm>
          <a:prstGeom prst="rect">
            <a:avLst/>
          </a:prstGeom>
        </p:spPr>
        <p:txBody>
          <a:bodyPr anchor="b"/>
          <a:lstStyle/>
          <a:p>
            <a:pPr lvl="0">
              <a:defRPr sz="1800">
                <a:solidFill>
                  <a:srgbClr val="000000"/>
                </a:solidFill>
              </a:defRPr>
            </a:pPr>
            <a:r>
              <a:rPr sz="11200">
                <a:solidFill>
                  <a:srgbClr val="FFFFFF"/>
                </a:solidFill>
              </a:rPr>
              <a:t>Title Text</a:t>
            </a:r>
          </a:p>
        </p:txBody>
      </p:sp>
      <p:sp>
        <p:nvSpPr>
          <p:cNvPr id="6" name="Shape 6"/>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635000" y="9448800"/>
            <a:ext cx="23114000" cy="2006600"/>
          </a:xfrm>
          <a:prstGeom prst="rect">
            <a:avLst/>
          </a:prstGeom>
        </p:spPr>
        <p:txBody>
          <a:bodyPr/>
          <a:lstStyle/>
          <a:p>
            <a:pPr lvl="0">
              <a:defRPr sz="1800">
                <a:solidFill>
                  <a:srgbClr val="000000"/>
                </a:solidFill>
              </a:defRPr>
            </a:pPr>
            <a:r>
              <a:rPr sz="11200">
                <a:solidFill>
                  <a:srgbClr val="FFFFFF"/>
                </a:solidFill>
              </a:rPr>
              <a:t>Title Text</a:t>
            </a:r>
          </a:p>
        </p:txBody>
      </p:sp>
      <p:sp>
        <p:nvSpPr>
          <p:cNvPr id="9" name="Shape 9"/>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778000" y="4533900"/>
            <a:ext cx="20828000" cy="4648200"/>
          </a:xfrm>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651000" y="952500"/>
            <a:ext cx="10223500" cy="5549900"/>
          </a:xfrm>
          <a:prstGeom prst="rect">
            <a:avLst/>
          </a:prstGeom>
        </p:spPr>
        <p:txBody>
          <a:bodyPr anchor="b"/>
          <a:lstStyle>
            <a:lvl1pPr>
              <a:defRPr sz="8400"/>
            </a:lvl1pPr>
          </a:lstStyle>
          <a:p>
            <a:pPr lvl="0">
              <a:defRPr sz="1800">
                <a:solidFill>
                  <a:srgbClr val="000000"/>
                </a:solidFill>
              </a:defRPr>
            </a:pPr>
            <a:r>
              <a:rPr sz="8400">
                <a:solidFill>
                  <a:srgbClr val="FFFFFF"/>
                </a:solidFill>
              </a:rPr>
              <a:t>Title Text</a:t>
            </a:r>
          </a:p>
        </p:txBody>
      </p:sp>
      <p:sp>
        <p:nvSpPr>
          <p:cNvPr id="14" name="Shape 14"/>
          <p:cNvSpPr/>
          <p:nvPr>
            <p:ph type="body"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22" name="Shape 22"/>
          <p:cNvSpPr/>
          <p:nvPr>
            <p:ph type="body"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solidFill>
                  <a:srgbClr val="000000"/>
                </a:solidFill>
              </a:defRPr>
            </a:pPr>
            <a:r>
              <a:rPr sz="4500">
                <a:solidFill>
                  <a:srgbClr val="FFFFFF"/>
                </a:solidFill>
              </a:rPr>
              <a:t>Body Level One</a:t>
            </a:r>
            <a:endParaRPr sz="4500">
              <a:solidFill>
                <a:srgbClr val="FFFFFF"/>
              </a:solidFill>
            </a:endParaRPr>
          </a:p>
          <a:p>
            <a:pPr lvl="1">
              <a:defRPr sz="1800">
                <a:solidFill>
                  <a:srgbClr val="000000"/>
                </a:solidFill>
              </a:defRPr>
            </a:pPr>
            <a:r>
              <a:rPr sz="4500">
                <a:solidFill>
                  <a:srgbClr val="FFFFFF"/>
                </a:solidFill>
              </a:rPr>
              <a:t>Body Level Two</a:t>
            </a:r>
            <a:endParaRPr sz="4500">
              <a:solidFill>
                <a:srgbClr val="FFFFFF"/>
              </a:solidFill>
            </a:endParaRPr>
          </a:p>
          <a:p>
            <a:pPr lvl="2">
              <a:defRPr sz="1800">
                <a:solidFill>
                  <a:srgbClr val="000000"/>
                </a:solidFill>
              </a:defRPr>
            </a:pPr>
            <a:r>
              <a:rPr sz="4500">
                <a:solidFill>
                  <a:srgbClr val="FFFFFF"/>
                </a:solidFill>
              </a:rPr>
              <a:t>Body Level Three</a:t>
            </a:r>
            <a:endParaRPr sz="4500">
              <a:solidFill>
                <a:srgbClr val="FFFFFF"/>
              </a:solidFill>
            </a:endParaRPr>
          </a:p>
          <a:p>
            <a:pPr lvl="3">
              <a:defRPr sz="1800">
                <a:solidFill>
                  <a:srgbClr val="000000"/>
                </a:solidFill>
              </a:defRPr>
            </a:pPr>
            <a:r>
              <a:rPr sz="4500">
                <a:solidFill>
                  <a:srgbClr val="FFFFFF"/>
                </a:solidFill>
              </a:rPr>
              <a:t>Body Level Four</a:t>
            </a:r>
            <a:endParaRPr sz="4500">
              <a:solidFill>
                <a:srgbClr val="FFFFFF"/>
              </a:solidFill>
            </a:endParaRPr>
          </a:p>
          <a:p>
            <a:pPr lvl="4">
              <a:defRPr sz="1800">
                <a:solidFill>
                  <a:srgbClr val="000000"/>
                </a:solidFill>
              </a:defRPr>
            </a:pPr>
            <a:r>
              <a:rPr sz="45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689100" y="1778000"/>
            <a:ext cx="21005800" cy="10172700"/>
          </a:xfrm>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11200">
                <a:solidFill>
                  <a:srgbClr val="FFFFFF"/>
                </a:solidFill>
              </a:rP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11200">
          <a:solidFill>
            <a:srgbClr val="FFFFFF"/>
          </a:solidFill>
          <a:latin typeface="+mn-lt"/>
          <a:ea typeface="+mn-ea"/>
          <a:cs typeface="+mn-cs"/>
          <a:sym typeface="Helvetica Light"/>
        </a:defRPr>
      </a:lvl1pPr>
      <a:lvl2pPr indent="228600" algn="ctr" defTabSz="825500">
        <a:defRPr sz="11200">
          <a:solidFill>
            <a:srgbClr val="FFFFFF"/>
          </a:solidFill>
          <a:latin typeface="+mn-lt"/>
          <a:ea typeface="+mn-ea"/>
          <a:cs typeface="+mn-cs"/>
          <a:sym typeface="Helvetica Light"/>
        </a:defRPr>
      </a:lvl2pPr>
      <a:lvl3pPr indent="457200" algn="ctr" defTabSz="825500">
        <a:defRPr sz="11200">
          <a:solidFill>
            <a:srgbClr val="FFFFFF"/>
          </a:solidFill>
          <a:latin typeface="+mn-lt"/>
          <a:ea typeface="+mn-ea"/>
          <a:cs typeface="+mn-cs"/>
          <a:sym typeface="Helvetica Light"/>
        </a:defRPr>
      </a:lvl3pPr>
      <a:lvl4pPr indent="685800" algn="ctr" defTabSz="825500">
        <a:defRPr sz="11200">
          <a:solidFill>
            <a:srgbClr val="FFFFFF"/>
          </a:solidFill>
          <a:latin typeface="+mn-lt"/>
          <a:ea typeface="+mn-ea"/>
          <a:cs typeface="+mn-cs"/>
          <a:sym typeface="Helvetica Light"/>
        </a:defRPr>
      </a:lvl4pPr>
      <a:lvl5pPr indent="914400" algn="ctr" defTabSz="825500">
        <a:defRPr sz="11200">
          <a:solidFill>
            <a:srgbClr val="FFFFFF"/>
          </a:solidFill>
          <a:latin typeface="+mn-lt"/>
          <a:ea typeface="+mn-ea"/>
          <a:cs typeface="+mn-cs"/>
          <a:sym typeface="Helvetica Light"/>
        </a:defRPr>
      </a:lvl5pPr>
      <a:lvl6pPr indent="1143000" algn="ctr" defTabSz="825500">
        <a:defRPr sz="11200">
          <a:solidFill>
            <a:srgbClr val="FFFFFF"/>
          </a:solidFill>
          <a:latin typeface="+mn-lt"/>
          <a:ea typeface="+mn-ea"/>
          <a:cs typeface="+mn-cs"/>
          <a:sym typeface="Helvetica Light"/>
        </a:defRPr>
      </a:lvl6pPr>
      <a:lvl7pPr indent="1371600" algn="ctr" defTabSz="825500">
        <a:defRPr sz="11200">
          <a:solidFill>
            <a:srgbClr val="FFFFFF"/>
          </a:solidFill>
          <a:latin typeface="+mn-lt"/>
          <a:ea typeface="+mn-ea"/>
          <a:cs typeface="+mn-cs"/>
          <a:sym typeface="Helvetica Light"/>
        </a:defRPr>
      </a:lvl7pPr>
      <a:lvl8pPr indent="1600200" algn="ctr" defTabSz="825500">
        <a:defRPr sz="11200">
          <a:solidFill>
            <a:srgbClr val="FFFFFF"/>
          </a:solidFill>
          <a:latin typeface="+mn-lt"/>
          <a:ea typeface="+mn-ea"/>
          <a:cs typeface="+mn-cs"/>
          <a:sym typeface="Helvetica Light"/>
        </a:defRPr>
      </a:lvl8pPr>
      <a:lvl9pPr indent="1828800" algn="ctr" defTabSz="825500">
        <a:defRPr sz="11200">
          <a:solidFill>
            <a:srgbClr val="FFFFFF"/>
          </a:solidFill>
          <a:latin typeface="+mn-lt"/>
          <a:ea typeface="+mn-ea"/>
          <a:cs typeface="+mn-cs"/>
          <a:sym typeface="Helvetica Light"/>
        </a:defRPr>
      </a:lvl9pPr>
    </p:titleStyle>
    <p:body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bill1080.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