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1pPr>
    <a:lvl2pPr marL="0" marR="0" indent="228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2pPr>
    <a:lvl3pPr marL="0" marR="0" indent="457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3pPr>
    <a:lvl4pPr marL="0" marR="0" indent="685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4pPr>
    <a:lvl5pPr marL="0" marR="0" indent="9144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5pPr>
    <a:lvl6pPr marL="0" marR="0" indent="11430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6pPr>
    <a:lvl7pPr marL="0" marR="0" indent="1371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7pPr>
    <a:lvl8pPr marL="0" marR="0" indent="1600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8pPr>
    <a:lvl9pPr marL="0" marR="0" indent="1828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On the evening of September 27, 2015 in the Americas (early morning on September 28 in Europe and most of Africa), the Moon enters the Earth’s shadow, creating a total lunar eclipse, the last of four visible in the Western Hemisphere in a span of 18 months. This animation shows the changing appearance of the Moon as it travels into and out of the Earth’s shadow, along with the times at various stages. Versions of the animation have been created for each of the four time zones of the contiguous United States, as well as one for Universal Time.</a:t>
            </a:r>
            <a:br/>
            <a:br/>
            <a:r>
              <a:t>All of South America and most of North and Central America will see the entire eclipse, while those west of roughly 120°W will see it in progress at moonrise. You won’t need special equipment to see it. Just go outside and look up!</a:t>
            </a:r>
            <a:br/>
            <a:br/>
            <a:r>
              <a:t>The penumbra is the part of the Earth’s shadow where the Sun is only partially covered by the Earth. The umbra is where the Sun is completely hidden. The Moon's appearance isn't affected much by the penumbra. The real action begins when the Moon starts to disappear as it enters the umbra at about 9:07 Eastern Daylight Time. An hour later, entirely within the umbra, the Moon is a ghostly copper color, and this lasts for over an hour before the Moon begins to emerge from the central shadow.</a:t>
            </a:r>
            <a:br/>
            <a:br/>
            <a:r>
              <a:t>The view in these animations is geocentric. Because of parallax, the Moon's position against the background stars will look a bit different for observers at different locations on the surface of the Earth. The Moon is in the southwestern part of the constellation Pisces.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85333" y="1532466"/>
            <a:ext cx="13885334" cy="3098801"/>
          </a:xfrm>
          <a:prstGeom prst="rect">
            <a:avLst/>
          </a:prstGeom>
        </p:spPr>
        <p:txBody>
          <a:bodyPr anchor="b"/>
          <a:lstStyle/>
          <a:p>
            <a:pPr/>
            <a:r>
              <a:t>Title Text</a:t>
            </a:r>
          </a:p>
        </p:txBody>
      </p:sp>
      <p:sp>
        <p:nvSpPr>
          <p:cNvPr id="12" name="Shape 12"/>
          <p:cNvSpPr/>
          <p:nvPr>
            <p:ph type="body" sz="quarter"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591733" y="5969000"/>
            <a:ext cx="13081001" cy="457201"/>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591733" y="4028016"/>
            <a:ext cx="13081001" cy="596901"/>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1" y="-1"/>
            <a:ext cx="16256002" cy="9144002"/>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2083979" y="448733"/>
            <a:ext cx="12090401" cy="5825068"/>
          </a:xfrm>
          <a:prstGeom prst="rect">
            <a:avLst/>
          </a:prstGeom>
        </p:spPr>
        <p:txBody>
          <a:bodyPr lIns="91439" tIns="45719" rIns="91439" bIns="45719" anchor="t">
            <a:noAutofit/>
          </a:bodyPr>
          <a:lstStyle/>
          <a:p>
            <a:pPr/>
          </a:p>
        </p:txBody>
      </p:sp>
      <p:sp>
        <p:nvSpPr>
          <p:cNvPr id="21" name="Shape 21"/>
          <p:cNvSpPr/>
          <p:nvPr>
            <p:ph type="title"/>
          </p:nvPr>
        </p:nvSpPr>
        <p:spPr>
          <a:xfrm>
            <a:off x="423333" y="6299200"/>
            <a:ext cx="15409334" cy="1337734"/>
          </a:xfrm>
          <a:prstGeom prst="rect">
            <a:avLst/>
          </a:prstGeom>
        </p:spPr>
        <p:txBody>
          <a:bodyPr/>
          <a:lstStyle/>
          <a:p>
            <a:pPr/>
            <a:r>
              <a:t>Title Text</a:t>
            </a:r>
          </a:p>
        </p:txBody>
      </p:sp>
      <p:sp>
        <p:nvSpPr>
          <p:cNvPr id="22" name="Shape 22"/>
          <p:cNvSpPr/>
          <p:nvPr>
            <p:ph type="body" sz="quarter"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85333" y="3022599"/>
            <a:ext cx="13885334" cy="3098802"/>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8779933" y="634999"/>
            <a:ext cx="6350001" cy="7645402"/>
          </a:xfrm>
          <a:prstGeom prst="rect">
            <a:avLst/>
          </a:prstGeom>
        </p:spPr>
        <p:txBody>
          <a:bodyPr lIns="91439" tIns="45719" rIns="91439" bIns="45719" anchor="t">
            <a:noAutofit/>
          </a:bodyPr>
          <a:lstStyle/>
          <a:p>
            <a:pPr/>
          </a:p>
        </p:txBody>
      </p:sp>
      <p:sp>
        <p:nvSpPr>
          <p:cNvPr id="39" name="Shape 39"/>
          <p:cNvSpPr/>
          <p:nvPr>
            <p:ph type="title"/>
          </p:nvPr>
        </p:nvSpPr>
        <p:spPr>
          <a:xfrm>
            <a:off x="1100666" y="634999"/>
            <a:ext cx="6815668" cy="3699935"/>
          </a:xfrm>
          <a:prstGeom prst="rect">
            <a:avLst/>
          </a:prstGeom>
        </p:spPr>
        <p:txBody>
          <a:bodyPr anchor="b"/>
          <a:lstStyle>
            <a:lvl1pPr>
              <a:defRPr sz="5600"/>
            </a:lvl1pPr>
          </a:lstStyle>
          <a:p>
            <a:pPr/>
            <a:r>
              <a:t>Title Text</a:t>
            </a:r>
          </a:p>
        </p:txBody>
      </p:sp>
      <p:sp>
        <p:nvSpPr>
          <p:cNvPr id="40" name="Shape 40"/>
          <p:cNvSpPr/>
          <p:nvPr>
            <p:ph type="body" sz="quarter"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8779933" y="2099733"/>
            <a:ext cx="6350001" cy="6197601"/>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126066" y="2099733"/>
            <a:ext cx="6815668" cy="6197601"/>
          </a:xfrm>
          <a:prstGeom prst="rect">
            <a:avLst/>
          </a:prstGeom>
        </p:spPr>
        <p:txBody>
          <a:bodyPr/>
          <a:lstStyle>
            <a:lvl1pPr marL="372533" indent="-372533">
              <a:spcBef>
                <a:spcPts val="3000"/>
              </a:spcBef>
              <a:defRPr sz="3000"/>
            </a:lvl1pPr>
            <a:lvl2pPr marL="931333" indent="-372533">
              <a:spcBef>
                <a:spcPts val="3000"/>
              </a:spcBef>
              <a:defRPr sz="3000"/>
            </a:lvl2pPr>
            <a:lvl3pPr marL="1490133" indent="-372533">
              <a:spcBef>
                <a:spcPts val="3000"/>
              </a:spcBef>
              <a:defRPr sz="3000"/>
            </a:lvl3pPr>
            <a:lvl4pPr marL="2048933" indent="-372533">
              <a:spcBef>
                <a:spcPts val="3000"/>
              </a:spcBef>
              <a:defRPr sz="3000"/>
            </a:lvl4pPr>
            <a:lvl5pPr marL="2607733" indent="-372533">
              <a:spcBef>
                <a:spcPts val="30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126066" y="1185333"/>
            <a:ext cx="14003868" cy="6781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0507133" y="4580466"/>
            <a:ext cx="4936068" cy="3699935"/>
          </a:xfrm>
          <a:prstGeom prst="rect">
            <a:avLst/>
          </a:prstGeom>
        </p:spPr>
        <p:txBody>
          <a:bodyPr lIns="91439" tIns="45719" rIns="91439" bIns="45719" anchor="t">
            <a:noAutofit/>
          </a:bodyPr>
          <a:lstStyle/>
          <a:p>
            <a:pPr/>
          </a:p>
        </p:txBody>
      </p:sp>
      <p:sp>
        <p:nvSpPr>
          <p:cNvPr id="84" name="Shape 84"/>
          <p:cNvSpPr/>
          <p:nvPr>
            <p:ph type="pic" sz="quarter" idx="14"/>
          </p:nvPr>
        </p:nvSpPr>
        <p:spPr>
          <a:xfrm>
            <a:off x="10507133" y="634999"/>
            <a:ext cx="4936068" cy="3699935"/>
          </a:xfrm>
          <a:prstGeom prst="rect">
            <a:avLst/>
          </a:prstGeom>
        </p:spPr>
        <p:txBody>
          <a:bodyPr lIns="91439" tIns="45719" rIns="91439" bIns="45719" anchor="t">
            <a:noAutofit/>
          </a:bodyPr>
          <a:lstStyle/>
          <a:p>
            <a:pPr/>
          </a:p>
        </p:txBody>
      </p:sp>
      <p:sp>
        <p:nvSpPr>
          <p:cNvPr id="85" name="Shape 85"/>
          <p:cNvSpPr/>
          <p:nvPr>
            <p:ph type="pic" idx="15"/>
          </p:nvPr>
        </p:nvSpPr>
        <p:spPr>
          <a:xfrm>
            <a:off x="804333" y="634999"/>
            <a:ext cx="9448801" cy="7645402"/>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3" name="Shape 3"/>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970570" y="8720666"/>
            <a:ext cx="306393" cy="309035"/>
          </a:xfrm>
          <a:prstGeom prst="rect">
            <a:avLst/>
          </a:prstGeom>
          <a:ln w="3175">
            <a:miter lim="400000"/>
          </a:ln>
        </p:spPr>
        <p:txBody>
          <a:bodyPr wrap="none" lIns="33866" tIns="33866" rIns="33866" bIns="33866">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9pPr>
    </p:titleStyle>
    <p:bodyStyle>
      <a:lvl1pPr marL="41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1pPr>
      <a:lvl2pPr marL="105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2pPr>
      <a:lvl3pPr marL="168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3pPr>
      <a:lvl4pPr marL="232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4pPr>
      <a:lvl5pPr marL="295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5pPr>
      <a:lvl6pPr marL="359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6pPr>
      <a:lvl7pPr marL="422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7pPr>
      <a:lvl8pPr marL="486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8pPr>
      <a:lvl9pPr marL="549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9pPr>
    </p:bodyStyle>
    <p:otherStyle>
      <a:lvl1pPr marL="0" marR="0" indent="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eclipse_ut_4340.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16256000" cy="9144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9400000"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9"/>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