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media1.mp4" ContentType="video/unknown"/>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p>
            <a:pPr/>
            <a:r>
              <a:t>Antarctic Mass Change from GRACE</a:t>
            </a:r>
          </a:p>
          <a:p>
            <a:pPr/>
          </a:p>
          <a:p>
            <a:pPr/>
            <a:r>
              <a:t>GRACE, NASA's Gravity Recovery and Climate Experiment, consists of twin co-orbiting satellites that fly in a near polar orbit separated by a distance of 220 km.  GRACE precisely measures the distance between the two spacecraft in order to make detailed measurements of the Earth's gravitational field.  Since its launch in 2002, GRACE has provided a continuous record of changes in the mass of the Earth's ice sheets.</a:t>
            </a:r>
          </a:p>
          <a:p>
            <a:pPr/>
          </a:p>
          <a:p>
            <a:pPr/>
            <a:r>
              <a:t>This animation shows the change in the mass of the Antarctic Ice Sheet between January 2004 and June 2014 as measured by the pair of GRACE satellites. Blue values indicate an increase in the ice sheet mass while red shades indicate a decrease.  In addition, a graph overlay shows the running total of the accumulated mass change in gigatons.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778000" y="2298700"/>
            <a:ext cx="20828000" cy="4648200"/>
          </a:xfrm>
          <a:prstGeom prst="rect">
            <a:avLst/>
          </a:prstGeom>
        </p:spPr>
        <p:txBody>
          <a:bodyPr anchor="b"/>
          <a:lstStyle/>
          <a:p>
            <a:pPr/>
            <a:r>
              <a:t>Title Text</a:t>
            </a:r>
          </a:p>
        </p:txBody>
      </p:sp>
      <p:sp>
        <p:nvSpPr>
          <p:cNvPr id="12" name="Shape 12"/>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i="1" sz="3800"/>
            </a:lvl1pPr>
          </a:lstStyle>
          <a:p>
            <a:pPr/>
            <a:r>
              <a:t>–Johnny Appleseed</a:t>
            </a:r>
          </a:p>
        </p:txBody>
      </p:sp>
      <p:sp>
        <p:nvSpPr>
          <p:cNvPr id="94" name="Shape 94"/>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Shape 21"/>
          <p:cNvSpPr/>
          <p:nvPr>
            <p:ph type="title"/>
          </p:nvPr>
        </p:nvSpPr>
        <p:spPr>
          <a:xfrm>
            <a:off x="635000" y="9448800"/>
            <a:ext cx="23114000" cy="2006600"/>
          </a:xfrm>
          <a:prstGeom prst="rect">
            <a:avLst/>
          </a:prstGeom>
        </p:spPr>
        <p:txBody>
          <a:bodyPr/>
          <a:lstStyle/>
          <a:p>
            <a:pPr/>
            <a:r>
              <a:t>Title Text</a:t>
            </a:r>
          </a:p>
        </p:txBody>
      </p:sp>
      <p:sp>
        <p:nvSpPr>
          <p:cNvPr id="22" name="Shape 22"/>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778000" y="4533900"/>
            <a:ext cx="20828000" cy="46482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13169900" y="952500"/>
            <a:ext cx="9525000" cy="11468100"/>
          </a:xfrm>
          <a:prstGeom prst="rect">
            <a:avLst/>
          </a:prstGeom>
        </p:spPr>
        <p:txBody>
          <a:bodyPr lIns="91439" tIns="45719" rIns="91439" bIns="45719" anchor="t">
            <a:noAutofit/>
          </a:bodyPr>
          <a:lstStyle/>
          <a:p>
            <a:pPr/>
          </a:p>
        </p:txBody>
      </p:sp>
      <p:sp>
        <p:nvSpPr>
          <p:cNvPr id="39" name="Shape 39"/>
          <p:cNvSpPr/>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Shape 40"/>
          <p:cNvSpPr/>
          <p:nvPr>
            <p:ph type="body" sz="quarter"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1689100" y="1778000"/>
            <a:ext cx="21005800" cy="101727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15760700" y="6870700"/>
            <a:ext cx="7404100" cy="5549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15760700" y="952500"/>
            <a:ext cx="7404100" cy="5549900"/>
          </a:xfrm>
          <a:prstGeom prst="rect">
            <a:avLst/>
          </a:prstGeom>
        </p:spPr>
        <p:txBody>
          <a:bodyPr lIns="91439" tIns="45719" rIns="91439" bIns="45719" anchor="t">
            <a:noAutofit/>
          </a:bodyPr>
          <a:lstStyle/>
          <a:p>
            <a:pPr/>
          </a:p>
        </p:txBody>
      </p:sp>
      <p:sp>
        <p:nvSpPr>
          <p:cNvPr id="85" name="Shape 85"/>
          <p:cNvSpPr/>
          <p:nvPr>
            <p:ph type="pic" idx="15"/>
          </p:nvPr>
        </p:nvSpPr>
        <p:spPr>
          <a:xfrm>
            <a:off x="1206500" y="952500"/>
            <a:ext cx="14173200" cy="114681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video" Target="../media/media1.mp4"/><Relationship Id="rId4" Type="http://schemas.microsoft.com/office/2007/relationships/media" Target="../media/media1.mp4"/><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GRACE_Antarctica_EAIS_1080p30.mp4"/>
          <p:cNvPicPr>
            <a:picLocks noChangeAspect="0"/>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42400000" fill="hold"/>
                                        <p:tgtEl>
                                          <p:spTgt spid="119"/>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119"/>
                </p:tgtEl>
              </p:cMediaNode>
            </p:video>
          </p:childTnLst>
        </p:cTn>
      </p:par>
    </p:tn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