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media1.mp4" ContentType="video/unknown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3C0FC">
              <a:alpha val="26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6D6"/>
              </a:solidFill>
              <a:prstDash val="solid"/>
              <a:miter lim="400000"/>
            </a:ln>
          </a:left>
          <a:right>
            <a:ln w="254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>
              <a:hueOff val="-136794"/>
              <a:satOff val="-2150"/>
              <a:lumOff val="15693"/>
            </a:scheme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254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6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6D6"/>
              </a:solidFill>
              <a:prstDash val="solid"/>
              <a:miter lim="400000"/>
            </a:ln>
          </a:top>
          <a:bottom>
            <a:ln w="254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8EA5CB">
              <a:alpha val="2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CB9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CB9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AAAAA"/>
              </a:solidFill>
              <a:prstDash val="solid"/>
              <a:miter lim="400000"/>
            </a:ln>
          </a:left>
          <a:right>
            <a:ln w="12700" cap="flat">
              <a:solidFill>
                <a:srgbClr val="AAAAAA"/>
              </a:solidFill>
              <a:prstDash val="solid"/>
              <a:miter lim="400000"/>
            </a:ln>
          </a:right>
          <a:top>
            <a:ln w="12700" cap="flat">
              <a:solidFill>
                <a:srgbClr val="AAAAAA"/>
              </a:solidFill>
              <a:prstDash val="solid"/>
              <a:miter lim="400000"/>
            </a:ln>
          </a:top>
          <a:bottom>
            <a:ln w="12700" cap="flat">
              <a:solidFill>
                <a:srgbClr val="AAAAAA"/>
              </a:solidFill>
              <a:prstDash val="solid"/>
              <a:miter lim="400000"/>
            </a:ln>
          </a:bottom>
          <a:insideH>
            <a:ln w="12700" cap="flat">
              <a:solidFill>
                <a:srgbClr val="AAAAAA"/>
              </a:solidFill>
              <a:prstDash val="solid"/>
              <a:miter lim="400000"/>
            </a:ln>
          </a:insideH>
          <a:insideV>
            <a:ln w="12700" cap="flat">
              <a:solidFill>
                <a:srgbClr val="AAAAA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chemeClr val="accent3">
              <a:alpha val="35000"/>
            </a:scheme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2D7132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254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B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BF630E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B4407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B4407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09090"/>
              </a:solidFill>
              <a:prstDash val="solid"/>
              <a:miter lim="400000"/>
            </a:ln>
          </a:left>
          <a:right>
            <a:ln w="12700" cap="flat">
              <a:solidFill>
                <a:srgbClr val="909090"/>
              </a:solidFill>
              <a:prstDash val="solid"/>
              <a:miter lim="400000"/>
            </a:ln>
          </a:right>
          <a:top>
            <a:ln w="12700" cap="flat">
              <a:solidFill>
                <a:srgbClr val="909090"/>
              </a:solidFill>
              <a:prstDash val="solid"/>
              <a:miter lim="400000"/>
            </a:ln>
          </a:top>
          <a:bottom>
            <a:ln w="12700" cap="flat">
              <a:solidFill>
                <a:srgbClr val="909090"/>
              </a:solidFill>
              <a:prstDash val="solid"/>
              <a:miter lim="400000"/>
            </a:ln>
          </a:bottom>
          <a:insideH>
            <a:ln w="12700" cap="flat">
              <a:solidFill>
                <a:srgbClr val="909090"/>
              </a:solidFill>
              <a:prstDash val="solid"/>
              <a:miter lim="400000"/>
            </a:ln>
          </a:insideH>
          <a:insideV>
            <a:ln w="12700" cap="flat">
              <a:solidFill>
                <a:srgbClr val="90909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B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1F2428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B">
              <a:alpha val="30000"/>
            </a:srgbClr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" name="Shape 11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</Relationships>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1" name="Shape 12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Carbon dioxide is vital for life on Earth, but an overload of the greenhouse gas is driving one of the most serious problems facing our planet: climate change. With NASA's new experimental satellite, the Orbiting Carbon Observatory-2 (OCO-2) scientists now have a more complete picture of how Earth is changing as carbon dioxide levels rise.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/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Shape 12"/>
          <p:cNvSpPr/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/>
          <p:nvPr>
            <p:ph type="body" sz="quarter" idx="13"/>
          </p:nvPr>
        </p:nvSpPr>
        <p:spPr>
          <a:xfrm>
            <a:off x="2387600" y="8953500"/>
            <a:ext cx="19621500" cy="6858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i="1" sz="38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94" name="Shape 94"/>
          <p:cNvSpPr/>
          <p:nvPr>
            <p:ph type="body" sz="quarter" idx="14"/>
          </p:nvPr>
        </p:nvSpPr>
        <p:spPr>
          <a:xfrm>
            <a:off x="2387600" y="6045200"/>
            <a:ext cx="19621500" cy="8890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95" name="Shape 95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/>
          <p:nvPr>
            <p:ph type="pic" idx="13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hape 10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/>
          <p:nvPr>
            <p:ph type="pic" idx="13"/>
          </p:nvPr>
        </p:nvSpPr>
        <p:spPr>
          <a:xfrm>
            <a:off x="3125968" y="673100"/>
            <a:ext cx="18135601" cy="8737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Shape 21"/>
          <p:cNvSpPr/>
          <p:nvPr>
            <p:ph type="title"/>
          </p:nvPr>
        </p:nvSpPr>
        <p:spPr>
          <a:xfrm>
            <a:off x="635000" y="9448800"/>
            <a:ext cx="23114000" cy="20066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2" name="Shape 22"/>
          <p:cNvSpPr/>
          <p:nvPr>
            <p:ph type="body" sz="quarter" idx="1"/>
          </p:nvPr>
        </p:nvSpPr>
        <p:spPr>
          <a:xfrm>
            <a:off x="635000" y="115189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hape 2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/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hape 3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/>
          <p:nvPr>
            <p:ph type="pic" sz="half" idx="13"/>
          </p:nvPr>
        </p:nvSpPr>
        <p:spPr>
          <a:xfrm>
            <a:off x="13169900" y="952500"/>
            <a:ext cx="95250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Shape 39"/>
          <p:cNvSpPr/>
          <p:nvPr>
            <p:ph type="title"/>
          </p:nvPr>
        </p:nvSpPr>
        <p:spPr>
          <a:xfrm>
            <a:off x="1651000" y="952500"/>
            <a:ext cx="10223500" cy="55499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pPr/>
            <a:r>
              <a:t>Title Text</a:t>
            </a:r>
          </a:p>
        </p:txBody>
      </p:sp>
      <p:sp>
        <p:nvSpPr>
          <p:cNvPr id="40" name="Shape 40"/>
          <p:cNvSpPr/>
          <p:nvPr>
            <p:ph type="body" sz="quarter" idx="1"/>
          </p:nvPr>
        </p:nvSpPr>
        <p:spPr>
          <a:xfrm>
            <a:off x="1651000" y="6692900"/>
            <a:ext cx="10223500" cy="5727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hape 4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hape 49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Shape 57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hape 5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/>
          <p:nvPr>
            <p:ph type="pic" sz="half" idx="13"/>
          </p:nvPr>
        </p:nvSpPr>
        <p:spPr>
          <a:xfrm>
            <a:off x="13169900" y="3149600"/>
            <a:ext cx="9525000" cy="929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Shape 6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Shape 67"/>
          <p:cNvSpPr/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4500"/>
            </a:lvl1pPr>
            <a:lvl2pPr marL="1117600" indent="-558800">
              <a:spcBef>
                <a:spcPts val="4500"/>
              </a:spcBef>
              <a:defRPr sz="4500"/>
            </a:lvl2pPr>
            <a:lvl3pPr marL="1676400" indent="-558800">
              <a:spcBef>
                <a:spcPts val="4500"/>
              </a:spcBef>
              <a:defRPr sz="4500"/>
            </a:lvl3pPr>
            <a:lvl4pPr marL="2235200" indent="-558800">
              <a:spcBef>
                <a:spcPts val="4500"/>
              </a:spcBef>
              <a:defRPr sz="4500"/>
            </a:lvl4pPr>
            <a:lvl5pPr marL="2794000" indent="-558800">
              <a:spcBef>
                <a:spcPts val="4500"/>
              </a:spcBef>
              <a:defRPr sz="45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hape 6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/>
          <p:nvPr>
            <p:ph type="body" idx="1"/>
          </p:nvPr>
        </p:nvSpPr>
        <p:spPr>
          <a:xfrm>
            <a:off x="1689100" y="1778000"/>
            <a:ext cx="21005800" cy="101727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hape 7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/>
          <p:nvPr>
            <p:ph type="pic" sz="quarter" idx="13"/>
          </p:nvPr>
        </p:nvSpPr>
        <p:spPr>
          <a:xfrm>
            <a:off x="15760700" y="68707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Shape 84"/>
          <p:cNvSpPr/>
          <p:nvPr>
            <p:ph type="pic" sz="quarter" idx="14"/>
          </p:nvPr>
        </p:nvSpPr>
        <p:spPr>
          <a:xfrm>
            <a:off x="15760700" y="9525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Shape 85"/>
          <p:cNvSpPr/>
          <p:nvPr>
            <p:ph type="pic" idx="15"/>
          </p:nvPr>
        </p:nvSpPr>
        <p:spPr>
          <a:xfrm>
            <a:off x="1206500" y="952500"/>
            <a:ext cx="141732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hape 8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Shape 3"/>
          <p:cNvSpPr/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/>
          <p:nvPr>
            <p:ph type="sldNum" sz="quarter" idx="2"/>
          </p:nvPr>
        </p:nvSpPr>
        <p:spPr>
          <a:xfrm>
            <a:off x="11959031" y="13081000"/>
            <a:ext cx="453238" cy="4699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/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 xmlns:p14="http://schemas.microsoft.com/office/powerpoint/2010/main" spd="med" advClick="1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63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1pPr>
      <a:lvl2pPr marL="127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2pPr>
      <a:lvl3pPr marL="190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3pPr>
      <a:lvl4pPr marL="254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4pPr>
      <a:lvl5pPr marL="317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5pPr>
      <a:lvl6pPr marL="381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6pPr>
      <a:lvl7pPr marL="444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7pPr>
      <a:lvl8pPr marL="508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8pPr>
      <a:lvl9pPr marL="571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video" Target="../media/media1.mp4"/><Relationship Id="rId4" Type="http://schemas.microsoft.com/office/2007/relationships/media" Target="../media/media1.mp4"/><Relationship Id="rId5" Type="http://schemas.openxmlformats.org/officeDocument/2006/relationships/image" Target="../media/image2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oco2_mollweide_w_dates_1080p30.mp4"/>
          <p:cNvPicPr>
            <a:picLocks noChangeAspect="0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0000" fill="hold"/>
                                        <p:tgtEl>
                                          <p:spTgt spid="1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19"/>
                </p:tgtEl>
              </p:cMediaNode>
            </p:video>
          </p:childTnLst>
        </p:cTn>
      </p:par>
    </p:tnLst>
  </p:timing>
</p:sld>
</file>

<file path=ppt/theme/_rels/theme1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_rels/theme2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theme1.xml><?xml version="1.0" encoding="utf-8"?>
<a:theme xmlns:a="http://schemas.openxmlformats.org/drawingml/2006/main" xmlns:r="http://schemas.openxmlformats.org/officeDocument/2006/relationships" name="Black">
  <a:themeElements>
    <a:clrScheme name="Black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Black">
  <a:themeElements>
    <a:clrScheme name="Black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