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media1.mp4" ContentType="video/unknown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3C0FC">
              <a:alpha val="26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-136794"/>
              <a:satOff val="-2150"/>
              <a:lumOff val="15693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8EA5CB">
              <a:alpha val="2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chemeClr val="accent3">
              <a:alpha val="35000"/>
            </a:scheme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2D7132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BF630E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1F2428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<Relationship Id="rId3" Type="http://schemas.openxmlformats.org/officeDocument/2006/relationships/hyperlink" Target="http://www.cpc.ncep.noaa.gov/products/analysis_monitoring/ensostuff/ensoyears.shtml" TargetMode="Externa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1" name="Shape 12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Sea surface temperature anomalies (SSTA) from NOAA are used to determine when El Nino and La Nina conditions have occurred. This visualization shows a plot over time of SSTAs over a region of the Pacific Ocean called "Oceanic Nino Index Region 3.4". An El Nino happens when the SSTA is greater than 0.5 degrees C (shown in red); a La Nina happens when SSTA is less than -0.5 degrees C (shown in blue).</a:t>
            </a:r>
            <a:br/>
            <a:br/>
            <a:r>
              <a:t>Over this period, several El Nino events occurred including: 1957-1958, 1972-1973, 1982-1983, and 1997-1998.</a:t>
            </a:r>
            <a:br/>
            <a:br/>
            <a:r>
              <a:t>This visualization is based on the following NOAA data:</a:t>
            </a:r>
            <a:br/>
            <a:r>
              <a:rPr u="sng">
                <a:hlinkClick r:id="rId3" invalidUrl="" action="" tgtFrame="" tooltip="" history="1" highlightClick="0" endSnd="0"/>
              </a:rPr>
              <a:t>http://www.cpc.ncep.noaa.gov/products/analysis_monitoring/ensostuff/ensoyears.shtml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Shape 12"/>
          <p:cNvSpPr/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/>
          <p:nvPr>
            <p:ph type="body" sz="quarter" idx="13"/>
          </p:nvPr>
        </p:nvSpPr>
        <p:spPr>
          <a:xfrm>
            <a:off x="2387600" y="8953500"/>
            <a:ext cx="19621500" cy="6858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 sz="38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Shape 94"/>
          <p:cNvSpPr/>
          <p:nvPr>
            <p:ph type="body" sz="quarter" idx="14"/>
          </p:nvPr>
        </p:nvSpPr>
        <p:spPr>
          <a:xfrm>
            <a:off x="2387600" y="6045200"/>
            <a:ext cx="19621500" cy="8890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hape 9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/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hape 10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>
            <p:ph type="pic" idx="13"/>
          </p:nvPr>
        </p:nvSpPr>
        <p:spPr>
          <a:xfrm>
            <a:off x="3125968" y="673100"/>
            <a:ext cx="18135601" cy="8737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Shape 21"/>
          <p:cNvSpPr/>
          <p:nvPr>
            <p:ph type="title"/>
          </p:nvPr>
        </p:nvSpPr>
        <p:spPr>
          <a:xfrm>
            <a:off x="635000" y="9448800"/>
            <a:ext cx="23114000" cy="20066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2" name="Shape 22"/>
          <p:cNvSpPr/>
          <p:nvPr>
            <p:ph type="body" sz="quarter" idx="1"/>
          </p:nvPr>
        </p:nvSpPr>
        <p:spPr>
          <a:xfrm>
            <a:off x="635000" y="115189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/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hape 3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>
            <p:ph type="pic" sz="half" idx="13"/>
          </p:nvPr>
        </p:nvSpPr>
        <p:spPr>
          <a:xfrm>
            <a:off x="13169900" y="952500"/>
            <a:ext cx="95250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Shape 39"/>
          <p:cNvSpPr/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Shape 40"/>
          <p:cNvSpPr/>
          <p:nvPr>
            <p:ph type="body" sz="quarter" idx="1"/>
          </p:nvPr>
        </p:nvSpPr>
        <p:spPr>
          <a:xfrm>
            <a:off x="1651000" y="66929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hape 49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Shape 5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/>
          <p:nvPr>
            <p:ph type="pic" sz="half" idx="13"/>
          </p:nvPr>
        </p:nvSpPr>
        <p:spPr>
          <a:xfrm>
            <a:off x="13169900" y="3149600"/>
            <a:ext cx="95250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Shape 6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Shape 67"/>
          <p:cNvSpPr/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4500"/>
            </a:lvl1pPr>
            <a:lvl2pPr marL="1117600" indent="-558800">
              <a:spcBef>
                <a:spcPts val="4500"/>
              </a:spcBef>
              <a:defRPr sz="4500"/>
            </a:lvl2pPr>
            <a:lvl3pPr marL="1676400" indent="-558800">
              <a:spcBef>
                <a:spcPts val="4500"/>
              </a:spcBef>
              <a:defRPr sz="4500"/>
            </a:lvl3pPr>
            <a:lvl4pPr marL="2235200" indent="-558800">
              <a:spcBef>
                <a:spcPts val="4500"/>
              </a:spcBef>
              <a:defRPr sz="4500"/>
            </a:lvl4pPr>
            <a:lvl5pPr marL="2794000" indent="-558800">
              <a:spcBef>
                <a:spcPts val="4500"/>
              </a:spcBef>
              <a:defRPr sz="45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/>
          <p:nvPr>
            <p:ph type="body" idx="1"/>
          </p:nvPr>
        </p:nvSpPr>
        <p:spPr>
          <a:xfrm>
            <a:off x="1689100" y="1778000"/>
            <a:ext cx="21005800" cy="101727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/>
          <p:nvPr>
            <p:ph type="pic" sz="quarter" idx="13"/>
          </p:nvPr>
        </p:nvSpPr>
        <p:spPr>
          <a:xfrm>
            <a:off x="15760700" y="68707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Shape 84"/>
          <p:cNvSpPr/>
          <p:nvPr>
            <p:ph type="pic" sz="quarter" idx="14"/>
          </p:nvPr>
        </p:nvSpPr>
        <p:spPr>
          <a:xfrm>
            <a:off x="15760700" y="9525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Shape 85"/>
          <p:cNvSpPr/>
          <p:nvPr>
            <p:ph type="pic" idx="15"/>
          </p:nvPr>
        </p:nvSpPr>
        <p:spPr>
          <a:xfrm>
            <a:off x="1206500" y="952500"/>
            <a:ext cx="141732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hape 8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Shape 3"/>
          <p:cNvSpPr/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/>
          <p:nvPr>
            <p:ph type="sldNum" sz="quarter" idx="2"/>
          </p:nvPr>
        </p:nvSpPr>
        <p:spPr>
          <a:xfrm>
            <a:off x="11959031" y="13081000"/>
            <a:ext cx="453238" cy="4699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/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63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127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190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254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317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381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444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508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571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video" Target="../media/media1.mp4"/><Relationship Id="rId4" Type="http://schemas.microsoft.com/office/2007/relationships/media" Target="../media/media1.mp4"/><Relationship Id="rId5" Type="http://schemas.openxmlformats.org/officeDocument/2006/relationships/image" Target="../media/image2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nino_line_1080p30.mp4"/>
          <p:cNvPicPr>
            <a:picLocks noChangeAspect="0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000000" fill="hold"/>
                                        <p:tgtEl>
                                          <p:spTgt spid="1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19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theme1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