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16256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1pPr>
    <a:lvl2pPr marL="0" marR="0" indent="2286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2pPr>
    <a:lvl3pPr marL="0" marR="0" indent="4572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3pPr>
    <a:lvl4pPr marL="0" marR="0" indent="6858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4pPr>
    <a:lvl5pPr marL="0" marR="0" indent="9144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5pPr>
    <a:lvl6pPr marL="0" marR="0" indent="11430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6pPr>
    <a:lvl7pPr marL="0" marR="0" indent="13716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7pPr>
    <a:lvl8pPr marL="0" marR="0" indent="16002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8pPr>
    <a:lvl9pPr marL="0" marR="0" indent="18288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3175" cap="flat">
              <a:solidFill>
                <a:srgbClr val="D6D6D6"/>
              </a:solidFill>
              <a:prstDash val="solid"/>
              <a:miter lim="400000"/>
            </a:ln>
          </a:left>
          <a:right>
            <a:ln w="12700"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12700" cap="flat">
              <a:solidFill>
                <a:srgbClr val="D6D7D6"/>
              </a:solidFill>
              <a:prstDash val="solid"/>
              <a:miter lim="400000"/>
            </a:ln>
          </a:top>
          <a:bottom>
            <a:ln w="3175" cap="flat">
              <a:solidFill>
                <a:srgbClr val="D6D6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6D6"/>
              </a:solidFill>
              <a:prstDash val="solid"/>
              <a:miter lim="400000"/>
            </a:ln>
          </a:top>
          <a:bottom>
            <a:ln w="12700"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3175" cap="flat">
              <a:solidFill>
                <a:srgbClr val="929292"/>
              </a:solidFill>
              <a:prstDash val="solid"/>
              <a:miter lim="400000"/>
            </a:ln>
          </a:top>
          <a:bottom>
            <a:ln w="3175" cap="flat">
              <a:solidFill>
                <a:srgbClr val="929292"/>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3175" cap="flat">
              <a:solidFill>
                <a:srgbClr val="AAAAAA"/>
              </a:solidFill>
              <a:prstDash val="solid"/>
              <a:miter lim="400000"/>
            </a:ln>
          </a:left>
          <a:right>
            <a:ln w="3175" cap="flat">
              <a:solidFill>
                <a:srgbClr val="AAAAAA"/>
              </a:solidFill>
              <a:prstDash val="solid"/>
              <a:miter lim="400000"/>
            </a:ln>
          </a:right>
          <a:top>
            <a:ln w="3175" cap="flat">
              <a:solidFill>
                <a:srgbClr val="AAAAAA"/>
              </a:solidFill>
              <a:prstDash val="solid"/>
              <a:miter lim="400000"/>
            </a:ln>
          </a:top>
          <a:bottom>
            <a:ln w="3175" cap="flat">
              <a:solidFill>
                <a:srgbClr val="AAAAAA"/>
              </a:solidFill>
              <a:prstDash val="solid"/>
              <a:miter lim="400000"/>
            </a:ln>
          </a:bottom>
          <a:insideH>
            <a:ln w="3175" cap="flat">
              <a:solidFill>
                <a:srgbClr val="AAAAAA"/>
              </a:solidFill>
              <a:prstDash val="solid"/>
              <a:miter lim="400000"/>
            </a:ln>
          </a:insideH>
          <a:insideV>
            <a:ln w="3175"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3175" cap="flat">
              <a:solidFill>
                <a:srgbClr val="909090"/>
              </a:solidFill>
              <a:prstDash val="solid"/>
              <a:miter lim="400000"/>
            </a:ln>
          </a:left>
          <a:right>
            <a:ln w="3175" cap="flat">
              <a:solidFill>
                <a:srgbClr val="909090"/>
              </a:solidFill>
              <a:prstDash val="solid"/>
              <a:miter lim="400000"/>
            </a:ln>
          </a:right>
          <a:top>
            <a:ln w="3175" cap="flat">
              <a:solidFill>
                <a:srgbClr val="909090"/>
              </a:solidFill>
              <a:prstDash val="solid"/>
              <a:miter lim="400000"/>
            </a:ln>
          </a:top>
          <a:bottom>
            <a:ln w="3175" cap="flat">
              <a:solidFill>
                <a:srgbClr val="909090"/>
              </a:solidFill>
              <a:prstDash val="solid"/>
              <a:miter lim="400000"/>
            </a:ln>
          </a:bottom>
          <a:insideH>
            <a:ln w="3175" cap="flat">
              <a:solidFill>
                <a:srgbClr val="909090"/>
              </a:solidFill>
              <a:prstDash val="solid"/>
              <a:miter lim="400000"/>
            </a:ln>
          </a:insideH>
          <a:insideV>
            <a:ln w="3175"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3175" cap="flat">
              <a:solidFill>
                <a:srgbClr val="929292"/>
              </a:solidFill>
              <a:custDash>
                <a:ds d="200000" sp="200000"/>
              </a:custDash>
              <a:miter lim="400000"/>
            </a:ln>
          </a:left>
          <a:right>
            <a:ln w="3175" cap="flat">
              <a:solidFill>
                <a:srgbClr val="929292"/>
              </a:solidFill>
              <a:custDash>
                <a:ds d="200000" sp="200000"/>
              </a:custDash>
              <a:miter lim="400000"/>
            </a:ln>
          </a:right>
          <a:top>
            <a:ln w="3175" cap="flat">
              <a:solidFill>
                <a:srgbClr val="929292"/>
              </a:solidFill>
              <a:custDash>
                <a:ds d="200000" sp="200000"/>
              </a:custDash>
              <a:miter lim="400000"/>
            </a:ln>
          </a:top>
          <a:bottom>
            <a:ln w="3175" cap="flat">
              <a:solidFill>
                <a:srgbClr val="929292"/>
              </a:solidFill>
              <a:custDash>
                <a:ds d="200000" sp="200000"/>
              </a:custDash>
              <a:miter lim="400000"/>
            </a:ln>
          </a:bottom>
          <a:insideH>
            <a:ln w="3175" cap="flat">
              <a:solidFill>
                <a:srgbClr val="929292"/>
              </a:solidFill>
              <a:custDash>
                <a:ds d="200000" sp="200000"/>
              </a:custDash>
              <a:miter lim="400000"/>
            </a:ln>
          </a:insideH>
          <a:insideV>
            <a:ln w="3175"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noFill/>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noFill/>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 Id="rId3" Type="http://schemas.openxmlformats.org/officeDocument/2006/relationships/hyperlink" Target="http://www.globalfiredata.or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Global Monthly Burned Area</a:t>
            </a:r>
          </a:p>
          <a:p>
            <a:pPr/>
          </a:p>
          <a:p>
            <a:pPr/>
            <a:r>
              <a:t>This time series was created using data from the Moderate Resolution Imaging Spectrometer (MODIS) onboard NASA’s Terra and Aqua satellites. Burned area is estimated by applying an algorithm that detects rapid changes in visible and infrared surface reflectance imagery.  Fires typically darken the surface in the visible part of the electromagnetic spectrum, and brighten the surface in several wavelength bands in the shortwave infrared that are sensitive to the surface water content of vegetation. Thermal emissions from actively burning fires also are measured by MODIS and are used to improve the burned area estimates in croplands and other areas where the fire sizes are relatively small.  </a:t>
            </a:r>
          </a:p>
          <a:p>
            <a:pPr/>
          </a:p>
          <a:p>
            <a:pPr/>
            <a:r>
              <a:t>This animation portrays burned area between September 2000 and August 2015 as a percent of the 1/4 degree grid cell that was burned each month. The values on the color bar are on a log scale, so the regions shown in blue and green shades indicate small burned areas while those in red and orange represent a larger percent of the region burned. Beneath the burned area, the seasonal Blue Marble landcover shows the advance and retreat of snow in the northern hemisphere. </a:t>
            </a:r>
          </a:p>
          <a:p>
            <a:pPr/>
          </a:p>
          <a:p>
            <a:pPr/>
          </a:p>
          <a:p>
            <a:pPr/>
            <a:r>
              <a:t>For more information, visit </a:t>
            </a:r>
          </a:p>
          <a:p>
            <a:pPr/>
            <a:r>
              <a:t>     </a:t>
            </a:r>
            <a:r>
              <a:rPr u="sng">
                <a:hlinkClick r:id="rId3" invalidUrl="" action="" tgtFrame="" tooltip="" history="1" highlightClick="0" endSnd="0"/>
              </a:rPr>
              <a:t>www.globalfiredata.org</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185333" y="1532466"/>
            <a:ext cx="13885334" cy="3098801"/>
          </a:xfrm>
          <a:prstGeom prst="rect">
            <a:avLst/>
          </a:prstGeom>
        </p:spPr>
        <p:txBody>
          <a:bodyPr anchor="b"/>
          <a:lstStyle/>
          <a:p>
            <a:pPr/>
            <a:r>
              <a:t>Title Text</a:t>
            </a:r>
          </a:p>
        </p:txBody>
      </p:sp>
      <p:sp>
        <p:nvSpPr>
          <p:cNvPr id="12" name="Shape 12"/>
          <p:cNvSpPr/>
          <p:nvPr>
            <p:ph type="body" sz="quarter" idx="1"/>
          </p:nvPr>
        </p:nvSpPr>
        <p:spPr>
          <a:xfrm>
            <a:off x="1185333" y="4715933"/>
            <a:ext cx="13885334" cy="1058334"/>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1591733" y="5969000"/>
            <a:ext cx="13081001" cy="457201"/>
          </a:xfrm>
          <a:prstGeom prst="rect">
            <a:avLst/>
          </a:prstGeom>
        </p:spPr>
        <p:txBody>
          <a:bodyPr anchor="t">
            <a:spAutoFit/>
          </a:bodyPr>
          <a:lstStyle>
            <a:lvl1pPr marL="0" indent="0" algn="ctr">
              <a:spcBef>
                <a:spcPts val="0"/>
              </a:spcBef>
              <a:buSzTx/>
              <a:buNone/>
              <a:defRPr i="1" sz="2400"/>
            </a:lvl1pPr>
          </a:lstStyle>
          <a:p>
            <a:pPr/>
            <a:r>
              <a:t>–Johnny Appleseed</a:t>
            </a:r>
          </a:p>
        </p:txBody>
      </p:sp>
      <p:sp>
        <p:nvSpPr>
          <p:cNvPr id="94" name="Shape 94"/>
          <p:cNvSpPr/>
          <p:nvPr>
            <p:ph type="body" sz="quarter" idx="14"/>
          </p:nvPr>
        </p:nvSpPr>
        <p:spPr>
          <a:xfrm>
            <a:off x="1591733" y="4028016"/>
            <a:ext cx="13081001" cy="596901"/>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1" y="-1"/>
            <a:ext cx="16256002" cy="9144002"/>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2083979" y="448733"/>
            <a:ext cx="12090401" cy="5825068"/>
          </a:xfrm>
          <a:prstGeom prst="rect">
            <a:avLst/>
          </a:prstGeom>
        </p:spPr>
        <p:txBody>
          <a:bodyPr lIns="91439" tIns="45719" rIns="91439" bIns="45719" anchor="t">
            <a:noAutofit/>
          </a:bodyPr>
          <a:lstStyle/>
          <a:p>
            <a:pPr/>
          </a:p>
        </p:txBody>
      </p:sp>
      <p:sp>
        <p:nvSpPr>
          <p:cNvPr id="21" name="Shape 21"/>
          <p:cNvSpPr/>
          <p:nvPr>
            <p:ph type="title"/>
          </p:nvPr>
        </p:nvSpPr>
        <p:spPr>
          <a:xfrm>
            <a:off x="423333" y="6299200"/>
            <a:ext cx="15409334" cy="1337734"/>
          </a:xfrm>
          <a:prstGeom prst="rect">
            <a:avLst/>
          </a:prstGeom>
        </p:spPr>
        <p:txBody>
          <a:bodyPr/>
          <a:lstStyle/>
          <a:p>
            <a:pPr/>
            <a:r>
              <a:t>Title Text</a:t>
            </a:r>
          </a:p>
        </p:txBody>
      </p:sp>
      <p:sp>
        <p:nvSpPr>
          <p:cNvPr id="22" name="Shape 22"/>
          <p:cNvSpPr/>
          <p:nvPr>
            <p:ph type="body" sz="quarter" idx="1"/>
          </p:nvPr>
        </p:nvSpPr>
        <p:spPr>
          <a:xfrm>
            <a:off x="423333" y="7679266"/>
            <a:ext cx="15409334" cy="1058335"/>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185333" y="3022599"/>
            <a:ext cx="13885334" cy="3098802"/>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8779933" y="634999"/>
            <a:ext cx="6350001" cy="7645402"/>
          </a:xfrm>
          <a:prstGeom prst="rect">
            <a:avLst/>
          </a:prstGeom>
        </p:spPr>
        <p:txBody>
          <a:bodyPr lIns="91439" tIns="45719" rIns="91439" bIns="45719" anchor="t">
            <a:noAutofit/>
          </a:bodyPr>
          <a:lstStyle/>
          <a:p>
            <a:pPr/>
          </a:p>
        </p:txBody>
      </p:sp>
      <p:sp>
        <p:nvSpPr>
          <p:cNvPr id="39" name="Shape 39"/>
          <p:cNvSpPr/>
          <p:nvPr>
            <p:ph type="title"/>
          </p:nvPr>
        </p:nvSpPr>
        <p:spPr>
          <a:xfrm>
            <a:off x="1100666" y="634999"/>
            <a:ext cx="6815668" cy="3699935"/>
          </a:xfrm>
          <a:prstGeom prst="rect">
            <a:avLst/>
          </a:prstGeom>
        </p:spPr>
        <p:txBody>
          <a:bodyPr anchor="b"/>
          <a:lstStyle>
            <a:lvl1pPr>
              <a:defRPr sz="5600"/>
            </a:lvl1pPr>
          </a:lstStyle>
          <a:p>
            <a:pPr/>
            <a:r>
              <a:t>Title Text</a:t>
            </a:r>
          </a:p>
        </p:txBody>
      </p:sp>
      <p:sp>
        <p:nvSpPr>
          <p:cNvPr id="40" name="Shape 40"/>
          <p:cNvSpPr/>
          <p:nvPr>
            <p:ph type="body" sz="quarter" idx="1"/>
          </p:nvPr>
        </p:nvSpPr>
        <p:spPr>
          <a:xfrm>
            <a:off x="1100666" y="4461933"/>
            <a:ext cx="6815668" cy="3818468"/>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8779933" y="2099733"/>
            <a:ext cx="6350001" cy="6197601"/>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126066" y="2099733"/>
            <a:ext cx="6815668" cy="6197601"/>
          </a:xfrm>
          <a:prstGeom prst="rect">
            <a:avLst/>
          </a:prstGeom>
        </p:spPr>
        <p:txBody>
          <a:bodyPr/>
          <a:lstStyle>
            <a:lvl1pPr marL="372533" indent="-372533">
              <a:spcBef>
                <a:spcPts val="3000"/>
              </a:spcBef>
              <a:defRPr sz="3000"/>
            </a:lvl1pPr>
            <a:lvl2pPr marL="931333" indent="-372533">
              <a:spcBef>
                <a:spcPts val="3000"/>
              </a:spcBef>
              <a:defRPr sz="3000"/>
            </a:lvl2pPr>
            <a:lvl3pPr marL="1490133" indent="-372533">
              <a:spcBef>
                <a:spcPts val="3000"/>
              </a:spcBef>
              <a:defRPr sz="3000"/>
            </a:lvl3pPr>
            <a:lvl4pPr marL="2048933" indent="-372533">
              <a:spcBef>
                <a:spcPts val="3000"/>
              </a:spcBef>
              <a:defRPr sz="3000"/>
            </a:lvl4pPr>
            <a:lvl5pPr marL="2607733" indent="-372533">
              <a:spcBef>
                <a:spcPts val="3000"/>
              </a:spcBef>
              <a:defRPr sz="30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126066" y="1185333"/>
            <a:ext cx="14003868" cy="678180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0507133" y="4580466"/>
            <a:ext cx="4936068" cy="3699935"/>
          </a:xfrm>
          <a:prstGeom prst="rect">
            <a:avLst/>
          </a:prstGeom>
        </p:spPr>
        <p:txBody>
          <a:bodyPr lIns="91439" tIns="45719" rIns="91439" bIns="45719" anchor="t">
            <a:noAutofit/>
          </a:bodyPr>
          <a:lstStyle/>
          <a:p>
            <a:pPr/>
          </a:p>
        </p:txBody>
      </p:sp>
      <p:sp>
        <p:nvSpPr>
          <p:cNvPr id="84" name="Shape 84"/>
          <p:cNvSpPr/>
          <p:nvPr>
            <p:ph type="pic" sz="quarter" idx="14"/>
          </p:nvPr>
        </p:nvSpPr>
        <p:spPr>
          <a:xfrm>
            <a:off x="10507133" y="634999"/>
            <a:ext cx="4936068" cy="3699935"/>
          </a:xfrm>
          <a:prstGeom prst="rect">
            <a:avLst/>
          </a:prstGeom>
        </p:spPr>
        <p:txBody>
          <a:bodyPr lIns="91439" tIns="45719" rIns="91439" bIns="45719" anchor="t">
            <a:noAutofit/>
          </a:bodyPr>
          <a:lstStyle/>
          <a:p>
            <a:pPr/>
          </a:p>
        </p:txBody>
      </p:sp>
      <p:sp>
        <p:nvSpPr>
          <p:cNvPr id="85" name="Shape 85"/>
          <p:cNvSpPr/>
          <p:nvPr>
            <p:ph type="pic" idx="15"/>
          </p:nvPr>
        </p:nvSpPr>
        <p:spPr>
          <a:xfrm>
            <a:off x="804333" y="634999"/>
            <a:ext cx="9448801" cy="7645402"/>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126066" y="237066"/>
            <a:ext cx="14003868" cy="1524001"/>
          </a:xfrm>
          <a:prstGeom prst="rect">
            <a:avLst/>
          </a:prstGeom>
          <a:ln w="3175">
            <a:miter lim="400000"/>
          </a:ln>
          <a:extLst>
            <a:ext uri="{C572A759-6A51-4108-AA02-DFA0A04FC94B}">
              <ma14:wrappingTextBoxFlag xmlns:ma14="http://schemas.microsoft.com/office/mac/drawingml/2011/main" val="1"/>
            </a:ext>
          </a:extLst>
        </p:spPr>
        <p:txBody>
          <a:bodyPr lIns="33866" tIns="33866" rIns="33866" bIns="33866" anchor="ctr">
            <a:normAutofit fontScale="100000" lnSpcReduction="0"/>
          </a:bodyPr>
          <a:lstStyle/>
          <a:p>
            <a:pPr/>
            <a:r>
              <a:t>Title Text</a:t>
            </a:r>
          </a:p>
        </p:txBody>
      </p:sp>
      <p:sp>
        <p:nvSpPr>
          <p:cNvPr id="3" name="Shape 3"/>
          <p:cNvSpPr/>
          <p:nvPr>
            <p:ph type="body" idx="1"/>
          </p:nvPr>
        </p:nvSpPr>
        <p:spPr>
          <a:xfrm>
            <a:off x="1126066" y="2099733"/>
            <a:ext cx="14003868" cy="6197601"/>
          </a:xfrm>
          <a:prstGeom prst="rect">
            <a:avLst/>
          </a:prstGeom>
          <a:ln w="3175">
            <a:miter lim="400000"/>
          </a:ln>
          <a:extLst>
            <a:ext uri="{C572A759-6A51-4108-AA02-DFA0A04FC94B}">
              <ma14:wrappingTextBoxFlag xmlns:ma14="http://schemas.microsoft.com/office/mac/drawingml/2011/main" val="1"/>
            </a:ext>
          </a:extLst>
        </p:spPr>
        <p:txBody>
          <a:bodyPr lIns="33866" tIns="33866" rIns="33866" bIns="33866"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7970570" y="8720666"/>
            <a:ext cx="306393" cy="309035"/>
          </a:xfrm>
          <a:prstGeom prst="rect">
            <a:avLst/>
          </a:prstGeom>
          <a:ln w="3175">
            <a:miter lim="400000"/>
          </a:ln>
        </p:spPr>
        <p:txBody>
          <a:bodyPr wrap="none" lIns="33866" tIns="33866" rIns="33866" bIns="33866">
            <a:spAutoFit/>
          </a:bodyPr>
          <a:lstStyle>
            <a:lvl1pPr>
              <a:defRPr sz="16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1pPr>
      <a:lvl2pPr marL="0" marR="0" indent="2286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2pPr>
      <a:lvl3pPr marL="0" marR="0" indent="4572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3pPr>
      <a:lvl4pPr marL="0" marR="0" indent="6858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4pPr>
      <a:lvl5pPr marL="0" marR="0" indent="9144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5pPr>
      <a:lvl6pPr marL="0" marR="0" indent="11430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6pPr>
      <a:lvl7pPr marL="0" marR="0" indent="13716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7pPr>
      <a:lvl8pPr marL="0" marR="0" indent="16002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8pPr>
      <a:lvl9pPr marL="0" marR="0" indent="18288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9pPr>
    </p:titleStyle>
    <p:bodyStyle>
      <a:lvl1pPr marL="41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1pPr>
      <a:lvl2pPr marL="105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2pPr>
      <a:lvl3pPr marL="168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3pPr>
      <a:lvl4pPr marL="232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4pPr>
      <a:lvl5pPr marL="295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5pPr>
      <a:lvl6pPr marL="359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6pPr>
      <a:lvl7pPr marL="422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7pPr>
      <a:lvl8pPr marL="486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8pPr>
      <a:lvl9pPr marL="549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9pPr>
    </p:bodyStyle>
    <p:otherStyle>
      <a:lvl1pPr marL="0" marR="0" indent="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1pPr>
      <a:lvl2pPr marL="0" marR="0" indent="2286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2pPr>
      <a:lvl3pPr marL="0" marR="0" indent="4572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3pPr>
      <a:lvl4pPr marL="0" marR="0" indent="6858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4pPr>
      <a:lvl5pPr marL="0" marR="0" indent="9144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5pPr>
      <a:lvl6pPr marL="0" marR="0" indent="11430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6pPr>
      <a:lvl7pPr marL="0" marR="0" indent="13716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7pPr>
      <a:lvl8pPr marL="0" marR="0" indent="16002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8pPr>
      <a:lvl9pPr marL="0" marR="0" indent="18288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comp_burned_area_pct_720p30.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16256000" cy="9144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72166666" fill="hold"/>
                                        <p:tgtEl>
                                          <p:spTgt spid="1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9"/>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