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p4"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Shape 120"/>
          <p:cNvSpPr/>
          <p:nvPr>
            <p:ph type="sldImg"/>
          </p:nvPr>
        </p:nvSpPr>
        <p:spPr>
          <a:prstGeom prst="rect">
            <a:avLst/>
          </a:prstGeom>
        </p:spPr>
        <p:txBody>
          <a:bodyPr/>
          <a:lstStyle/>
          <a:p>
            <a:pPr/>
          </a:p>
        </p:txBody>
      </p:sp>
      <p:sp>
        <p:nvSpPr>
          <p:cNvPr id="121" name="Shape 121"/>
          <p:cNvSpPr/>
          <p:nvPr>
            <p:ph type="body" sz="quarter" idx="1"/>
          </p:nvPr>
        </p:nvSpPr>
        <p:spPr>
          <a:prstGeom prst="rect">
            <a:avLst/>
          </a:prstGeom>
        </p:spPr>
        <p:txBody>
          <a:bodyPr/>
          <a:lstStyle/>
          <a:p>
            <a:pPr/>
            <a:r>
              <a:t>Arctic Sea Ice Age </a:t>
            </a:r>
          </a:p>
          <a:p>
            <a:pPr/>
            <a:r>
              <a:t>with Graph of </a:t>
            </a:r>
          </a:p>
          <a:p>
            <a:pPr/>
            <a:r>
              <a:t>Ice Age by Percent of Total: 1984 - 2016</a:t>
            </a:r>
          </a:p>
          <a:p>
            <a:pPr/>
          </a:p>
          <a:p>
            <a:pPr/>
            <a:r>
              <a:t>One significant change in the Arctic region in recent years has been the rapid decline in perennial sea ice. Perennial sea ice, also known as multi-year ice, is the portion of the sea ice cover that has survived at least one summer melt season. Perennial sea ice may be as old as nine years, or even more, and represents the thickest component of the sea ice.</a:t>
            </a:r>
          </a:p>
          <a:p>
            <a:pPr/>
          </a:p>
          <a:p>
            <a:pPr/>
            <a:r>
              <a:t>This visualization shows the seasonal variability of the age of the sea ice, week by week, between 1984 and 2016.  Interannual changes are also evident.  The age of the sea ice is depicted by different colors. Younger sea ice, or first-year ice, is shown in a dark shade of blue while the ice that is four years old or older is shown in white.</a:t>
            </a:r>
          </a:p>
          <a:p>
            <a:pPr/>
          </a:p>
          <a:p>
            <a:pPr/>
            <a:r>
              <a:t>The graph in the lower right corner quantifies the sea ice age as a percent of total ice cover in the Arctic Ocean.  The area included in the Arctic Ocean, and thus the graph, is outlined in lavender.</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778000" y="2298700"/>
            <a:ext cx="20828000" cy="4648200"/>
          </a:xfrm>
          <a:prstGeom prst="rect">
            <a:avLst/>
          </a:prstGeom>
        </p:spPr>
        <p:txBody>
          <a:bodyPr anchor="b"/>
          <a:lstStyle/>
          <a:p>
            <a:pPr/>
            <a:r>
              <a:t>Title Text</a:t>
            </a:r>
          </a:p>
        </p:txBody>
      </p:sp>
      <p:sp>
        <p:nvSpPr>
          <p:cNvPr id="12" name="Shape 12"/>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2387600" y="8953500"/>
            <a:ext cx="19621500" cy="685800"/>
          </a:xfrm>
          <a:prstGeom prst="rect">
            <a:avLst/>
          </a:prstGeom>
        </p:spPr>
        <p:txBody>
          <a:bodyPr anchor="t">
            <a:spAutoFit/>
          </a:bodyPr>
          <a:lstStyle>
            <a:lvl1pPr marL="0" indent="0" algn="ctr">
              <a:spcBef>
                <a:spcPts val="0"/>
              </a:spcBef>
              <a:buSzTx/>
              <a:buNone/>
              <a:defRPr i="1" sz="3800"/>
            </a:lvl1pPr>
          </a:lstStyle>
          <a:p>
            <a:pPr/>
            <a:r>
              <a:t>–Johnny Appleseed</a:t>
            </a:r>
          </a:p>
        </p:txBody>
      </p:sp>
      <p:sp>
        <p:nvSpPr>
          <p:cNvPr id="94" name="Shape 94"/>
          <p:cNvSpPr/>
          <p:nvPr>
            <p:ph type="body" sz="quarter" idx="14"/>
          </p:nvPr>
        </p:nvSpPr>
        <p:spPr>
          <a:xfrm>
            <a:off x="2387600" y="6045200"/>
            <a:ext cx="19621500" cy="889000"/>
          </a:xfrm>
          <a:prstGeom prst="rect">
            <a:avLst/>
          </a:prstGeom>
        </p:spPr>
        <p:txBody>
          <a:bodyPr>
            <a:spAutoFit/>
          </a:bodyPr>
          <a:lstStyle>
            <a:lvl1pPr marL="0" indent="0" algn="ctr">
              <a:spcBef>
                <a:spcPts val="0"/>
              </a:spcBef>
              <a:buSzTx/>
              <a:buNone/>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24384000" cy="137160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3125968" y="673100"/>
            <a:ext cx="18135601" cy="8737600"/>
          </a:xfrm>
          <a:prstGeom prst="rect">
            <a:avLst/>
          </a:prstGeom>
        </p:spPr>
        <p:txBody>
          <a:bodyPr lIns="91439" tIns="45719" rIns="91439" bIns="45719" anchor="t">
            <a:noAutofit/>
          </a:bodyPr>
          <a:lstStyle/>
          <a:p>
            <a:pPr/>
          </a:p>
        </p:txBody>
      </p:sp>
      <p:sp>
        <p:nvSpPr>
          <p:cNvPr id="21" name="Shape 21"/>
          <p:cNvSpPr/>
          <p:nvPr>
            <p:ph type="title"/>
          </p:nvPr>
        </p:nvSpPr>
        <p:spPr>
          <a:xfrm>
            <a:off x="635000" y="9448800"/>
            <a:ext cx="23114000" cy="2006600"/>
          </a:xfrm>
          <a:prstGeom prst="rect">
            <a:avLst/>
          </a:prstGeom>
        </p:spPr>
        <p:txBody>
          <a:bodyPr/>
          <a:lstStyle/>
          <a:p>
            <a:pPr/>
            <a:r>
              <a:t>Title Text</a:t>
            </a:r>
          </a:p>
        </p:txBody>
      </p:sp>
      <p:sp>
        <p:nvSpPr>
          <p:cNvPr id="22" name="Shape 22"/>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778000" y="4533900"/>
            <a:ext cx="20828000" cy="4648200"/>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13169900" y="952500"/>
            <a:ext cx="9525000" cy="11468100"/>
          </a:xfrm>
          <a:prstGeom prst="rect">
            <a:avLst/>
          </a:prstGeom>
        </p:spPr>
        <p:txBody>
          <a:bodyPr lIns="91439" tIns="45719" rIns="91439" bIns="45719" anchor="t">
            <a:noAutofit/>
          </a:bodyPr>
          <a:lstStyle/>
          <a:p>
            <a:pPr/>
          </a:p>
        </p:txBody>
      </p:sp>
      <p:sp>
        <p:nvSpPr>
          <p:cNvPr id="39" name="Shape 39"/>
          <p:cNvSpPr/>
          <p:nvPr>
            <p:ph type="title"/>
          </p:nvPr>
        </p:nvSpPr>
        <p:spPr>
          <a:xfrm>
            <a:off x="1651000" y="952500"/>
            <a:ext cx="10223500" cy="5549900"/>
          </a:xfrm>
          <a:prstGeom prst="rect">
            <a:avLst/>
          </a:prstGeom>
        </p:spPr>
        <p:txBody>
          <a:bodyPr anchor="b"/>
          <a:lstStyle>
            <a:lvl1pPr>
              <a:defRPr sz="8400"/>
            </a:lvl1pPr>
          </a:lstStyle>
          <a:p>
            <a:pPr/>
            <a:r>
              <a:t>Title Text</a:t>
            </a:r>
          </a:p>
        </p:txBody>
      </p:sp>
      <p:sp>
        <p:nvSpPr>
          <p:cNvPr id="40" name="Shape 40"/>
          <p:cNvSpPr/>
          <p:nvPr>
            <p:ph type="body" sz="quarter" idx="1"/>
          </p:nvPr>
        </p:nvSpPr>
        <p:spPr>
          <a:xfrm>
            <a:off x="1651000" y="6692900"/>
            <a:ext cx="10223500" cy="57277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13169900" y="3149600"/>
            <a:ext cx="9525000" cy="9296400"/>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1689100" y="3149600"/>
            <a:ext cx="10223500" cy="92964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1689100" y="1778000"/>
            <a:ext cx="21005800" cy="101727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15760700" y="6870700"/>
            <a:ext cx="7404100" cy="5549900"/>
          </a:xfrm>
          <a:prstGeom prst="rect">
            <a:avLst/>
          </a:prstGeom>
        </p:spPr>
        <p:txBody>
          <a:bodyPr lIns="91439" tIns="45719" rIns="91439" bIns="45719" anchor="t">
            <a:noAutofit/>
          </a:bodyPr>
          <a:lstStyle/>
          <a:p>
            <a:pPr/>
          </a:p>
        </p:txBody>
      </p:sp>
      <p:sp>
        <p:nvSpPr>
          <p:cNvPr id="84" name="Shape 84"/>
          <p:cNvSpPr/>
          <p:nvPr>
            <p:ph type="pic" sz="quarter" idx="14"/>
          </p:nvPr>
        </p:nvSpPr>
        <p:spPr>
          <a:xfrm>
            <a:off x="15760700" y="952500"/>
            <a:ext cx="7404100" cy="5549900"/>
          </a:xfrm>
          <a:prstGeom prst="rect">
            <a:avLst/>
          </a:prstGeom>
        </p:spPr>
        <p:txBody>
          <a:bodyPr lIns="91439" tIns="45719" rIns="91439" bIns="45719" anchor="t">
            <a:noAutofit/>
          </a:bodyPr>
          <a:lstStyle/>
          <a:p>
            <a:pPr/>
          </a:p>
        </p:txBody>
      </p:sp>
      <p:sp>
        <p:nvSpPr>
          <p:cNvPr id="85" name="Shape 85"/>
          <p:cNvSpPr/>
          <p:nvPr>
            <p:ph type="pic" idx="15"/>
          </p:nvPr>
        </p:nvSpPr>
        <p:spPr>
          <a:xfrm>
            <a:off x="1206500" y="952500"/>
            <a:ext cx="14173200" cy="11468100"/>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hape 3"/>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9" name="weeklySeaIceAge_withPctGraph_4509.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87433333" fill="hold"/>
                                        <p:tgtEl>
                                          <p:spTgt spid="11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19"/>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