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media1.mp4" ContentType="video/unknown"/>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1pPr>
    <a:lvl2pPr marL="0" marR="0" indent="2286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hueOff val="-136794"/>
              <a:satOff val="-2150"/>
              <a:lumOff val="15693"/>
            </a:schemeClr>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chemeClr val="accent3">
              <a:alpha val="35000"/>
            </a:scheme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97A7B">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0" name="Shape 120"/>
          <p:cNvSpPr/>
          <p:nvPr>
            <p:ph type="sldImg"/>
          </p:nvPr>
        </p:nvSpPr>
        <p:spPr>
          <a:prstGeom prst="rect">
            <a:avLst/>
          </a:prstGeom>
        </p:spPr>
        <p:txBody>
          <a:bodyPr/>
          <a:lstStyle/>
          <a:p>
            <a:pPr/>
          </a:p>
        </p:txBody>
      </p:sp>
      <p:sp>
        <p:nvSpPr>
          <p:cNvPr id="121" name="Shape 121"/>
          <p:cNvSpPr/>
          <p:nvPr>
            <p:ph type="body" sz="quarter" idx="1"/>
          </p:nvPr>
        </p:nvSpPr>
        <p:spPr>
          <a:prstGeom prst="rect">
            <a:avLst/>
          </a:prstGeom>
        </p:spPr>
        <p:txBody>
          <a:bodyPr/>
          <a:lstStyle/>
          <a:p>
            <a:pPr/>
            <a:r>
              <a:t>Carbon dioxide is the most important greenhouse gas released to the atmosphere through human activities. It is also influenced by natural exchange with the land and ocean. This visualization provides a high-resolution, three-dimensional view of global atmospheric carbon dioxide concentrations from September 1, 2014 to August 31, 2015. The visualization was created using output from the GEOS modeling system, developed and maintained by scientists at NASA. The height of Earth’s atmosphere and topography have been vertically exaggerated and appear approximately 40 times higher than normal to show the complexity of the atmospheric flow.  Measurements of carbon dioxide from NASA’s second Orbiting Carbon Observatory (OCO-2) spacecraft are incorporated into the model every 6 hours to update, or “correct,” the model results, called data assimilation.</a:t>
            </a:r>
          </a:p>
          <a:p>
            <a:pPr/>
          </a:p>
          <a:p>
            <a:pPr/>
            <a:r>
              <a:t>As the visualization shows, carbon dioxide in the atmosphere can be mixed and transported by winds in the blink of an eye. For several decades, scientists have measured carbon dioxide at remote surface locations and occasionally from aircraft. The OCO-2 mission represents an important advance in the ability to observe atmospheric carbon dioxide. OCO-2 collects high-precision, total column measurements of carbon dioxide (from the sensor to Earth’s surface) during daylight conditions. While surface, aircraft, and satellite observations all provide valuable information about carbon dioxide, these measurements do not tell us the amount of carbon dioxide at specific heights throughout the atmosphere or how it is moving across countries and continents. Numerical modeling and data assimilation capabilities allow scientists to combine different types of measurements (e.g., carbon dioxide and wind measurements) from various sources (e.g., satellites, aircraft, and ground-based observation sites) to study how carbon dioxide behaves in the atmosphere and how mountains and weather patterns influence the flow of atmospheric carbon dioxide. Scientists can also use model results to understand and predict where carbon dioxide is being emitted and removed from the atmosphere and how much is from natural processes and human activities.</a:t>
            </a:r>
          </a:p>
          <a:p>
            <a:pPr/>
          </a:p>
          <a:p>
            <a:pPr/>
            <a:r>
              <a:t>Carbon dioxide variations are largely controlled by fossil fuel emissions and seasonal fluxes of carbon between the atmosphere and land biosphere. For example, dark red and orange shades represent regions where carbon dioxide concentrations are enhanced by carbon sources. During Northern Hemisphere fall and winter, when trees and plants begin to lose their leaves and decay, carbon dioxide is released in the atmosphere, mixing with emissions from human sources. This, combined with fewer trees and plants removing carbon dioxide from the atmosphere, allows concentrations to climb all winter, reaching a peak by early spring. During Northern Hemisphere spring and summer months, plants absorb a substantial amount of carbon dioxide through photosynthesis, thus removing it from the atmosphere and change the color to blue (low carbon dioxide concentrations). This three-dimensional view also shows the impact of fires in South America and Africa, which occur with a regular seasonal cycle. Carbon dioxide from fires can be transported over large distances, but the path is strongly influenced by large mountain ranges like the Andes. Near the top of the atmosphere, the blue color indicates air that last touched the Earth more than a year before. In this part of the atmosphere, called the stratosphere, carbon dioxide concentrations are lower because they haven’t been influenced by recent increases in emissions.</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Shape 11"/>
          <p:cNvSpPr/>
          <p:nvPr>
            <p:ph type="title"/>
          </p:nvPr>
        </p:nvSpPr>
        <p:spPr>
          <a:xfrm>
            <a:off x="1778000" y="2298700"/>
            <a:ext cx="20828000" cy="4648200"/>
          </a:xfrm>
          <a:prstGeom prst="rect">
            <a:avLst/>
          </a:prstGeom>
        </p:spPr>
        <p:txBody>
          <a:bodyPr anchor="b"/>
          <a:lstStyle/>
          <a:p>
            <a:pPr/>
            <a:r>
              <a:t>Title Text</a:t>
            </a:r>
          </a:p>
        </p:txBody>
      </p:sp>
      <p:sp>
        <p:nvSpPr>
          <p:cNvPr id="12" name="Shape 12"/>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Shape 93"/>
          <p:cNvSpPr/>
          <p:nvPr>
            <p:ph type="body" sz="quarter" idx="13"/>
          </p:nvPr>
        </p:nvSpPr>
        <p:spPr>
          <a:xfrm>
            <a:off x="2387600" y="8953500"/>
            <a:ext cx="19621500" cy="685800"/>
          </a:xfrm>
          <a:prstGeom prst="rect">
            <a:avLst/>
          </a:prstGeom>
        </p:spPr>
        <p:txBody>
          <a:bodyPr anchor="t">
            <a:spAutoFit/>
          </a:bodyPr>
          <a:lstStyle>
            <a:lvl1pPr marL="0" indent="0" algn="ctr">
              <a:spcBef>
                <a:spcPts val="0"/>
              </a:spcBef>
              <a:buSzTx/>
              <a:buNone/>
              <a:defRPr i="1" sz="3800"/>
            </a:lvl1pPr>
          </a:lstStyle>
          <a:p>
            <a:pPr/>
            <a:r>
              <a:t>–Johnny Appleseed</a:t>
            </a:r>
          </a:p>
        </p:txBody>
      </p:sp>
      <p:sp>
        <p:nvSpPr>
          <p:cNvPr id="94" name="Shape 94"/>
          <p:cNvSpPr/>
          <p:nvPr>
            <p:ph type="body" sz="quarter" idx="14"/>
          </p:nvPr>
        </p:nvSpPr>
        <p:spPr>
          <a:xfrm>
            <a:off x="2387600" y="6045200"/>
            <a:ext cx="19621500" cy="889000"/>
          </a:xfrm>
          <a:prstGeom prst="rect">
            <a:avLst/>
          </a:prstGeom>
        </p:spPr>
        <p:txBody>
          <a:bodyPr>
            <a:spAutoFit/>
          </a:bodyPr>
          <a:lstStyle>
            <a:lvl1pPr marL="0" indent="0" algn="ctr">
              <a:spcBef>
                <a:spcPts val="0"/>
              </a:spcBef>
              <a:buSzTx/>
              <a:buNone/>
            </a:lvl1pPr>
          </a:lstStyle>
          <a:p>
            <a:pPr/>
            <a:r>
              <a:t>“Type a quote here.” </a:t>
            </a:r>
          </a:p>
        </p:txBody>
      </p:sp>
      <p:sp>
        <p:nvSpPr>
          <p:cNvPr id="95" name="Shape 9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Shape 102"/>
          <p:cNvSpPr/>
          <p:nvPr>
            <p:ph type="pic" idx="13"/>
          </p:nvPr>
        </p:nvSpPr>
        <p:spPr>
          <a:xfrm>
            <a:off x="0" y="0"/>
            <a:ext cx="24384000" cy="13716000"/>
          </a:xfrm>
          <a:prstGeom prst="rect">
            <a:avLst/>
          </a:prstGeom>
        </p:spPr>
        <p:txBody>
          <a:bodyPr lIns="91439" tIns="45719" rIns="91439" bIns="45719" anchor="t">
            <a:noAutofit/>
          </a:bodyPr>
          <a:lstStyle/>
          <a:p>
            <a:pPr/>
          </a:p>
        </p:txBody>
      </p:sp>
      <p:sp>
        <p:nvSpPr>
          <p:cNvPr id="103" name="Shape 10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hape 11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0" name="Shape 20"/>
          <p:cNvSpPr/>
          <p:nvPr>
            <p:ph type="pic" idx="13"/>
          </p:nvPr>
        </p:nvSpPr>
        <p:spPr>
          <a:xfrm>
            <a:off x="3125968" y="673100"/>
            <a:ext cx="18135601" cy="8737600"/>
          </a:xfrm>
          <a:prstGeom prst="rect">
            <a:avLst/>
          </a:prstGeom>
        </p:spPr>
        <p:txBody>
          <a:bodyPr lIns="91439" tIns="45719" rIns="91439" bIns="45719" anchor="t">
            <a:noAutofit/>
          </a:bodyPr>
          <a:lstStyle/>
          <a:p>
            <a:pPr/>
          </a:p>
        </p:txBody>
      </p:sp>
      <p:sp>
        <p:nvSpPr>
          <p:cNvPr id="21" name="Shape 21"/>
          <p:cNvSpPr/>
          <p:nvPr>
            <p:ph type="title"/>
          </p:nvPr>
        </p:nvSpPr>
        <p:spPr>
          <a:xfrm>
            <a:off x="635000" y="9448800"/>
            <a:ext cx="23114000" cy="2006600"/>
          </a:xfrm>
          <a:prstGeom prst="rect">
            <a:avLst/>
          </a:prstGeom>
        </p:spPr>
        <p:txBody>
          <a:bodyPr/>
          <a:lstStyle/>
          <a:p>
            <a:pPr/>
            <a:r>
              <a:t>Title Text</a:t>
            </a:r>
          </a:p>
        </p:txBody>
      </p:sp>
      <p:sp>
        <p:nvSpPr>
          <p:cNvPr id="22" name="Shape 22"/>
          <p:cNvSpPr/>
          <p:nvPr>
            <p:ph type="body" sz="quarter" idx="1"/>
          </p:nvPr>
        </p:nvSpPr>
        <p:spPr>
          <a:xfrm>
            <a:off x="635000" y="11518900"/>
            <a:ext cx="23114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23" name="Shape 2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0" name="Shape 30"/>
          <p:cNvSpPr/>
          <p:nvPr>
            <p:ph type="title"/>
          </p:nvPr>
        </p:nvSpPr>
        <p:spPr>
          <a:xfrm>
            <a:off x="1778000" y="4533900"/>
            <a:ext cx="20828000" cy="4648200"/>
          </a:xfrm>
          <a:prstGeom prst="rect">
            <a:avLst/>
          </a:prstGeom>
        </p:spPr>
        <p:txBody>
          <a:bodyPr/>
          <a:lstStyle/>
          <a:p>
            <a:pPr/>
            <a:r>
              <a:t>Title Text</a:t>
            </a:r>
          </a:p>
        </p:txBody>
      </p:sp>
      <p:sp>
        <p:nvSpPr>
          <p:cNvPr id="31" name="Shape 3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8" name="Shape 38"/>
          <p:cNvSpPr/>
          <p:nvPr>
            <p:ph type="pic" sz="half" idx="13"/>
          </p:nvPr>
        </p:nvSpPr>
        <p:spPr>
          <a:xfrm>
            <a:off x="13169900" y="952500"/>
            <a:ext cx="9525000" cy="11468100"/>
          </a:xfrm>
          <a:prstGeom prst="rect">
            <a:avLst/>
          </a:prstGeom>
        </p:spPr>
        <p:txBody>
          <a:bodyPr lIns="91439" tIns="45719" rIns="91439" bIns="45719" anchor="t">
            <a:noAutofit/>
          </a:bodyPr>
          <a:lstStyle/>
          <a:p>
            <a:pPr/>
          </a:p>
        </p:txBody>
      </p:sp>
      <p:sp>
        <p:nvSpPr>
          <p:cNvPr id="39" name="Shape 39"/>
          <p:cNvSpPr/>
          <p:nvPr>
            <p:ph type="title"/>
          </p:nvPr>
        </p:nvSpPr>
        <p:spPr>
          <a:xfrm>
            <a:off x="1651000" y="952500"/>
            <a:ext cx="10223500" cy="5549900"/>
          </a:xfrm>
          <a:prstGeom prst="rect">
            <a:avLst/>
          </a:prstGeom>
        </p:spPr>
        <p:txBody>
          <a:bodyPr anchor="b"/>
          <a:lstStyle>
            <a:lvl1pPr>
              <a:defRPr sz="8400"/>
            </a:lvl1pPr>
          </a:lstStyle>
          <a:p>
            <a:pPr/>
            <a:r>
              <a:t>Title Text</a:t>
            </a:r>
          </a:p>
        </p:txBody>
      </p:sp>
      <p:sp>
        <p:nvSpPr>
          <p:cNvPr id="40" name="Shape 40"/>
          <p:cNvSpPr/>
          <p:nvPr>
            <p:ph type="body" sz="quarter" idx="1"/>
          </p:nvPr>
        </p:nvSpPr>
        <p:spPr>
          <a:xfrm>
            <a:off x="1651000" y="6692900"/>
            <a:ext cx="10223500" cy="57277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41" name="Shape 4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Shape 48"/>
          <p:cNvSpPr/>
          <p:nvPr>
            <p:ph type="title"/>
          </p:nvPr>
        </p:nvSpPr>
        <p:spPr>
          <a:prstGeom prst="rect">
            <a:avLst/>
          </a:prstGeom>
        </p:spPr>
        <p:txBody>
          <a:bodyPr/>
          <a:lstStyle/>
          <a:p>
            <a:pPr/>
            <a:r>
              <a:t>Title Text</a:t>
            </a:r>
          </a:p>
        </p:txBody>
      </p:sp>
      <p:sp>
        <p:nvSpPr>
          <p:cNvPr id="49" name="Shape 4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Shape 56"/>
          <p:cNvSpPr/>
          <p:nvPr>
            <p:ph type="title"/>
          </p:nvPr>
        </p:nvSpPr>
        <p:spPr>
          <a:prstGeom prst="rect">
            <a:avLst/>
          </a:prstGeom>
        </p:spPr>
        <p:txBody>
          <a:bodyPr/>
          <a:lstStyle/>
          <a:p>
            <a:pPr/>
            <a:r>
              <a:t>Title Text</a:t>
            </a:r>
          </a:p>
        </p:txBody>
      </p:sp>
      <p:sp>
        <p:nvSpPr>
          <p:cNvPr id="57" name="Shape 57"/>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hape 5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Shape 65"/>
          <p:cNvSpPr/>
          <p:nvPr>
            <p:ph type="pic" sz="half" idx="13"/>
          </p:nvPr>
        </p:nvSpPr>
        <p:spPr>
          <a:xfrm>
            <a:off x="13169900" y="3149600"/>
            <a:ext cx="9525000" cy="9296400"/>
          </a:xfrm>
          <a:prstGeom prst="rect">
            <a:avLst/>
          </a:prstGeom>
        </p:spPr>
        <p:txBody>
          <a:bodyPr lIns="91439" tIns="45719" rIns="91439" bIns="45719" anchor="t">
            <a:noAutofit/>
          </a:bodyPr>
          <a:lstStyle/>
          <a:p>
            <a:pPr/>
          </a:p>
        </p:txBody>
      </p:sp>
      <p:sp>
        <p:nvSpPr>
          <p:cNvPr id="66" name="Shape 66"/>
          <p:cNvSpPr/>
          <p:nvPr>
            <p:ph type="title"/>
          </p:nvPr>
        </p:nvSpPr>
        <p:spPr>
          <a:prstGeom prst="rect">
            <a:avLst/>
          </a:prstGeom>
        </p:spPr>
        <p:txBody>
          <a:bodyPr/>
          <a:lstStyle/>
          <a:p>
            <a:pPr/>
            <a:r>
              <a:t>Title Text</a:t>
            </a:r>
          </a:p>
        </p:txBody>
      </p:sp>
      <p:sp>
        <p:nvSpPr>
          <p:cNvPr id="67" name="Shape 67"/>
          <p:cNvSpPr/>
          <p:nvPr>
            <p:ph type="body" sz="half" idx="1"/>
          </p:nvPr>
        </p:nvSpPr>
        <p:spPr>
          <a:xfrm>
            <a:off x="1689100" y="3149600"/>
            <a:ext cx="10223500" cy="9296400"/>
          </a:xfrm>
          <a:prstGeom prst="rect">
            <a:avLst/>
          </a:prstGeom>
        </p:spPr>
        <p:txBody>
          <a:bodyPr/>
          <a:lstStyle>
            <a:lvl1pPr marL="558800" indent="-558800">
              <a:spcBef>
                <a:spcPts val="4500"/>
              </a:spcBef>
              <a:defRPr sz="4500"/>
            </a:lvl1pPr>
            <a:lvl2pPr marL="1117600" indent="-558800">
              <a:spcBef>
                <a:spcPts val="4500"/>
              </a:spcBef>
              <a:defRPr sz="4500"/>
            </a:lvl2pPr>
            <a:lvl3pPr marL="1676400" indent="-558800">
              <a:spcBef>
                <a:spcPts val="4500"/>
              </a:spcBef>
              <a:defRPr sz="4500"/>
            </a:lvl3pPr>
            <a:lvl4pPr marL="2235200" indent="-558800">
              <a:spcBef>
                <a:spcPts val="4500"/>
              </a:spcBef>
              <a:defRPr sz="4500"/>
            </a:lvl4pPr>
            <a:lvl5pPr marL="2794000" indent="-558800">
              <a:spcBef>
                <a:spcPts val="4500"/>
              </a:spcBef>
              <a:defRPr sz="4500"/>
            </a:lvl5pPr>
          </a:lstStyle>
          <a:p>
            <a:pPr/>
            <a:r>
              <a:t>Body Level One</a:t>
            </a:r>
          </a:p>
          <a:p>
            <a:pPr lvl="1"/>
            <a:r>
              <a:t>Body Level Two</a:t>
            </a:r>
          </a:p>
          <a:p>
            <a:pPr lvl="2"/>
            <a:r>
              <a:t>Body Level Three</a:t>
            </a:r>
          </a:p>
          <a:p>
            <a:pPr lvl="3"/>
            <a:r>
              <a:t>Body Level Four</a:t>
            </a:r>
          </a:p>
          <a:p>
            <a:pPr lvl="4"/>
            <a:r>
              <a:t>Body Level Five</a:t>
            </a:r>
          </a:p>
        </p:txBody>
      </p:sp>
      <p:sp>
        <p:nvSpPr>
          <p:cNvPr id="68" name="Shape 6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Shape 75"/>
          <p:cNvSpPr/>
          <p:nvPr>
            <p:ph type="body" idx="1"/>
          </p:nvPr>
        </p:nvSpPr>
        <p:spPr>
          <a:xfrm>
            <a:off x="1689100" y="1778000"/>
            <a:ext cx="21005800" cy="101727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hape 7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Shape 83"/>
          <p:cNvSpPr/>
          <p:nvPr>
            <p:ph type="pic" sz="quarter" idx="13"/>
          </p:nvPr>
        </p:nvSpPr>
        <p:spPr>
          <a:xfrm>
            <a:off x="15760700" y="6870700"/>
            <a:ext cx="7404100" cy="5549900"/>
          </a:xfrm>
          <a:prstGeom prst="rect">
            <a:avLst/>
          </a:prstGeom>
        </p:spPr>
        <p:txBody>
          <a:bodyPr lIns="91439" tIns="45719" rIns="91439" bIns="45719" anchor="t">
            <a:noAutofit/>
          </a:bodyPr>
          <a:lstStyle/>
          <a:p>
            <a:pPr/>
          </a:p>
        </p:txBody>
      </p:sp>
      <p:sp>
        <p:nvSpPr>
          <p:cNvPr id="84" name="Shape 84"/>
          <p:cNvSpPr/>
          <p:nvPr>
            <p:ph type="pic" sz="quarter" idx="14"/>
          </p:nvPr>
        </p:nvSpPr>
        <p:spPr>
          <a:xfrm>
            <a:off x="15760700" y="952500"/>
            <a:ext cx="7404100" cy="5549900"/>
          </a:xfrm>
          <a:prstGeom prst="rect">
            <a:avLst/>
          </a:prstGeom>
        </p:spPr>
        <p:txBody>
          <a:bodyPr lIns="91439" tIns="45719" rIns="91439" bIns="45719" anchor="t">
            <a:noAutofit/>
          </a:bodyPr>
          <a:lstStyle/>
          <a:p>
            <a:pPr/>
          </a:p>
        </p:txBody>
      </p:sp>
      <p:sp>
        <p:nvSpPr>
          <p:cNvPr id="85" name="Shape 85"/>
          <p:cNvSpPr/>
          <p:nvPr>
            <p:ph type="pic" idx="15"/>
          </p:nvPr>
        </p:nvSpPr>
        <p:spPr>
          <a:xfrm>
            <a:off x="1206500" y="952500"/>
            <a:ext cx="14173200" cy="11468100"/>
          </a:xfrm>
          <a:prstGeom prst="rect">
            <a:avLst/>
          </a:prstGeom>
        </p:spPr>
        <p:txBody>
          <a:bodyPr lIns="91439" tIns="45719" rIns="91439" bIns="45719" anchor="t">
            <a:noAutofit/>
          </a:bodyPr>
          <a:lstStyle/>
          <a:p>
            <a:pPr/>
          </a:p>
        </p:txBody>
      </p:sp>
      <p:sp>
        <p:nvSpPr>
          <p:cNvPr id="86" name="Shape 8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Shape 2"/>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Shape 3"/>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hape 4"/>
          <p:cNvSpPr/>
          <p:nvPr>
            <p:ph type="sldNum" sz="quarter" idx="2"/>
          </p:nvPr>
        </p:nvSpPr>
        <p:spPr>
          <a:xfrm>
            <a:off x="11959031" y="13081000"/>
            <a:ext cx="453238" cy="469900"/>
          </a:xfrm>
          <a:prstGeom prst="rect">
            <a:avLst/>
          </a:prstGeom>
          <a:ln w="12700">
            <a:miter lim="400000"/>
          </a:ln>
        </p:spPr>
        <p:txBody>
          <a:bodyPr wrap="none" lIns="50800" tIns="50800" rIns="50800" bIns="50800">
            <a:spAutoFit/>
          </a:bodyPr>
          <a:lstStyle>
            <a:lvl1pPr>
              <a:defRPr sz="24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9pPr>
    </p:titleStyle>
    <p:bodyStyle>
      <a:lvl1pPr marL="63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1pPr>
      <a:lvl2pPr marL="127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2pPr>
      <a:lvl3pPr marL="190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3pPr>
      <a:lvl4pPr marL="254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4pPr>
      <a:lvl5pPr marL="317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9pPr>
    </p:bodyStyle>
    <p:otherStyle>
      <a:lvl1pPr marL="0" marR="0" indent="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video" Target="../media/media1.mp4"/><Relationship Id="rId4" Type="http://schemas.microsoft.com/office/2007/relationships/media" Target="../media/media1.mp4"/><Relationship Id="rId5"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9" name="co2_30.with_labels_1080p30.mp4"/>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95000000" fill="hold"/>
                                        <p:tgtEl>
                                          <p:spTgt spid="119"/>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19"/>
                </p:tgtEl>
              </p:cMediaNode>
            </p:video>
          </p:childTnLst>
        </p:cTn>
      </p:par>
    </p:tnLst>
  </p:timing>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