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9" r:id="rId1"/>
  </p:sldMasterIdLst>
  <p:notesMasterIdLst>
    <p:notesMasterId r:id="rId33"/>
  </p:notesMasterIdLst>
  <p:sldIdLst>
    <p:sldId id="726" r:id="rId2"/>
    <p:sldId id="723" r:id="rId3"/>
    <p:sldId id="708" r:id="rId4"/>
    <p:sldId id="477" r:id="rId5"/>
    <p:sldId id="724" r:id="rId6"/>
    <p:sldId id="746" r:id="rId7"/>
    <p:sldId id="684" r:id="rId8"/>
    <p:sldId id="685" r:id="rId9"/>
    <p:sldId id="720" r:id="rId10"/>
    <p:sldId id="721" r:id="rId11"/>
    <p:sldId id="687" r:id="rId12"/>
    <p:sldId id="733" r:id="rId13"/>
    <p:sldId id="647" r:id="rId14"/>
    <p:sldId id="722" r:id="rId15"/>
    <p:sldId id="741" r:id="rId16"/>
    <p:sldId id="747" r:id="rId17"/>
    <p:sldId id="735" r:id="rId18"/>
    <p:sldId id="713" r:id="rId19"/>
    <p:sldId id="689" r:id="rId20"/>
    <p:sldId id="690" r:id="rId21"/>
    <p:sldId id="738" r:id="rId22"/>
    <p:sldId id="715" r:id="rId23"/>
    <p:sldId id="745" r:id="rId24"/>
    <p:sldId id="736" r:id="rId25"/>
    <p:sldId id="748" r:id="rId26"/>
    <p:sldId id="691" r:id="rId27"/>
    <p:sldId id="458" r:id="rId28"/>
    <p:sldId id="742" r:id="rId29"/>
    <p:sldId id="716" r:id="rId30"/>
    <p:sldId id="661" r:id="rId31"/>
    <p:sldId id="744" r:id="rId32"/>
  </p:sldIdLst>
  <p:sldSz cx="12192000" cy="6858000"/>
  <p:notesSz cx="6858000" cy="9144000"/>
  <p:embeddedFontLst>
    <p:embeddedFont>
      <p:font typeface="Century Gothic" panose="020B0502020202020204" pitchFamily="34" charset="0"/>
      <p:regular r:id="rId34"/>
      <p:bold r:id="rId35"/>
      <p:italic r:id="rId36"/>
      <p:boldItalic r:id="rId37"/>
    </p:embeddedFont>
    <p:embeddedFont>
      <p:font typeface="Helvetica" pitchFamily="2" charset="0"/>
      <p:regular r:id="rId38"/>
      <p:bold r:id="rId39"/>
      <p:italic r:id="rId40"/>
      <p:boldItalic r:id="rId41"/>
    </p:embeddedFont>
  </p:embeddedFont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7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EE"/>
    <a:srgbClr val="5642DE"/>
    <a:srgbClr val="4C2FDE"/>
    <a:srgbClr val="3200DE"/>
    <a:srgbClr val="B9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2"/>
    <p:restoredTop sz="27370" autoAdjust="0"/>
  </p:normalViewPr>
  <p:slideViewPr>
    <p:cSldViewPr>
      <p:cViewPr varScale="1">
        <p:scale>
          <a:sx n="37" d="100"/>
          <a:sy n="37" d="100"/>
        </p:scale>
        <p:origin x="4328" y="192"/>
      </p:cViewPr>
      <p:guideLst>
        <p:guide orient="horz" pos="2160"/>
        <p:guide pos="704"/>
      </p:guideLst>
    </p:cSldViewPr>
  </p:slideViewPr>
  <p:notesTextViewPr>
    <p:cViewPr>
      <p:scale>
        <a:sx n="125" d="100"/>
        <a:sy n="125" d="100"/>
      </p:scale>
      <p:origin x="0" y="0"/>
    </p:cViewPr>
  </p:notesTextViewPr>
  <p:sorterViewPr>
    <p:cViewPr>
      <p:scale>
        <a:sx n="66" d="100"/>
        <a:sy n="66" d="100"/>
      </p:scale>
      <p:origin x="0" y="512"/>
    </p:cViewPr>
  </p:sorterViewPr>
  <p:notesViewPr>
    <p:cSldViewPr>
      <p:cViewPr varScale="1">
        <p:scale>
          <a:sx n="118" d="100"/>
          <a:sy n="118" d="100"/>
        </p:scale>
        <p:origin x="3928" y="-27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2F8971-D5C2-D34F-BB0A-B8D89FED486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atin typeface="Arial" pitchFamily="34" charset="0"/>
                <a:ea typeface="+mn-ea"/>
                <a:cs typeface="Arial" pitchFamily="34" charset="0"/>
              </a:defRPr>
            </a:lvl1pPr>
          </a:lstStyle>
          <a:p>
            <a:pPr>
              <a:defRPr/>
            </a:pPr>
            <a:endParaRPr lang="en-US"/>
          </a:p>
        </p:txBody>
      </p:sp>
      <p:sp>
        <p:nvSpPr>
          <p:cNvPr id="27651" name="Rectangle 3">
            <a:extLst>
              <a:ext uri="{FF2B5EF4-FFF2-40B4-BE49-F238E27FC236}">
                <a16:creationId xmlns:a16="http://schemas.microsoft.com/office/drawing/2014/main" id="{5F0C8E9E-54AF-2F4F-8D7A-3BABA83BD89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pitchFamily="34" charset="0"/>
                <a:ea typeface="+mn-ea"/>
                <a:cs typeface="Arial" pitchFamily="34" charset="0"/>
              </a:defRPr>
            </a:lvl1pPr>
          </a:lstStyle>
          <a:p>
            <a:pPr>
              <a:defRPr/>
            </a:pPr>
            <a:endParaRPr lang="en-US"/>
          </a:p>
        </p:txBody>
      </p:sp>
      <p:sp>
        <p:nvSpPr>
          <p:cNvPr id="13316" name="Rectangle 4">
            <a:extLst>
              <a:ext uri="{FF2B5EF4-FFF2-40B4-BE49-F238E27FC236}">
                <a16:creationId xmlns:a16="http://schemas.microsoft.com/office/drawing/2014/main" id="{929CE654-1904-1744-B6FE-9EA711284BC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43F9C194-A137-D348-A963-1C3E1A3E840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EFEC94FA-11B3-AF4C-A035-332FD0B5997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atin typeface="Arial" pitchFamily="34" charset="0"/>
                <a:ea typeface="+mn-ea"/>
                <a:cs typeface="Arial" pitchFamily="34" charset="0"/>
              </a:defRPr>
            </a:lvl1pPr>
          </a:lstStyle>
          <a:p>
            <a:pPr>
              <a:defRPr/>
            </a:pPr>
            <a:endParaRPr lang="en-US"/>
          </a:p>
        </p:txBody>
      </p:sp>
      <p:sp>
        <p:nvSpPr>
          <p:cNvPr id="27655" name="Rectangle 7">
            <a:extLst>
              <a:ext uri="{FF2B5EF4-FFF2-40B4-BE49-F238E27FC236}">
                <a16:creationId xmlns:a16="http://schemas.microsoft.com/office/drawing/2014/main" id="{491F83C2-A2F5-EC48-873B-4875A62837C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FD82A15-5316-CA4D-88E5-5ADED07BD17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urldefense.com/v3/__http:/roman.ipac.caltech.edu__;!!CrWY41Z8OgsX0i-WU-0LuAcUu2o!wN8dngeE7dtBQTAY3OV2tAoEtObVFSDYxb-B0s0L5suUdDaoWYPVGFX209Uj56eJUs7XuNPtDqzX-Jyij64-tg$" TargetMode="External"/><Relationship Id="rId3" Type="http://schemas.openxmlformats.org/officeDocument/2006/relationships/hyperlink" Target="https://outerspace.stsci.edu/display/SRO/Library+of+Roman+Visuals" TargetMode="External"/><Relationship Id="rId7" Type="http://schemas.openxmlformats.org/officeDocument/2006/relationships/hyperlink" Target="https://www.jpl.nasa.gov/missions/the-nancy-grace-roman-space-telescop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roman.gsfc.nasa.gov/" TargetMode="External"/><Relationship Id="rId5" Type="http://schemas.openxmlformats.org/officeDocument/2006/relationships/hyperlink" Target="https://www.stsci.edu/roman" TargetMode="External"/><Relationship Id="rId4" Type="http://schemas.openxmlformats.org/officeDocument/2006/relationships/hyperlink" Target="https://stsci.edu/roma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sci.edu/roman/surveys-and-programs" TargetMode="External"/><Relationship Id="rId7" Type="http://schemas.openxmlformats.org/officeDocument/2006/relationships/hyperlink" Target="https://roman.gsfc.nasa.gov/science.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stsci.edu/contents/newsletters/2019-volume-36-issue-03/wfirst-a-new-era-in-high-precision-astrometry" TargetMode="External"/><Relationship Id="rId5" Type="http://schemas.openxmlformats.org/officeDocument/2006/relationships/hyperlink" Target="https://www.stsci.edu/contents/newsletters/2020-volume-37-issue-01/community-science-with-the-nancy-grace-roman-space-telescope" TargetMode="External"/><Relationship Id="rId4" Type="http://schemas.openxmlformats.org/officeDocument/2006/relationships/hyperlink" Target="https://www.stsci.edu/roman/about/science-them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xoplanetarchive.ipac.caltech.edu/" TargetMode="External"/><Relationship Id="rId3" Type="http://schemas.openxmlformats.org/officeDocument/2006/relationships/hyperlink" Target="https://roman.gsfc.nasa.gov/exoplanets.html" TargetMode="External"/><Relationship Id="rId7" Type="http://schemas.openxmlformats.org/officeDocument/2006/relationships/hyperlink" Target="https://ui.adsabs.harvard.edu/abs/2018AsBio..18..739F/abstract" TargetMode="External"/><Relationship Id="rId12" Type="http://schemas.openxmlformats.org/officeDocument/2006/relationships/hyperlink" Target="https://www.nasa.gov/feature/goddard/2021/how-nasa-s-roman-space-telescope-will-uncover-lonesome-black-hole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ui.adsabs.harvard.edu/abs/2018AJ....156..289B/abstract" TargetMode="External"/><Relationship Id="rId11" Type="http://schemas.openxmlformats.org/officeDocument/2006/relationships/hyperlink" Target="https://www.nasa.gov/feature/goddard/2021/nasa-s-roman-mission-predicted-to-find-thousands-of-transiting-planets" TargetMode="External"/><Relationship Id="rId5" Type="http://schemas.openxmlformats.org/officeDocument/2006/relationships/hyperlink" Target="https://ui.adsabs.harvard.edu/abs/2019MNRAS.490.1581B/abstract" TargetMode="External"/><Relationship Id="rId10" Type="http://schemas.openxmlformats.org/officeDocument/2006/relationships/hyperlink" Target="https://svs.gsfc.nasa.gov/13697" TargetMode="External"/><Relationship Id="rId4" Type="http://schemas.openxmlformats.org/officeDocument/2006/relationships/hyperlink" Target="https://roman.gsfc.nasa.gov/exoplanets_microlensing.html" TargetMode="External"/><Relationship Id="rId9" Type="http://schemas.openxmlformats.org/officeDocument/2006/relationships/hyperlink" Target="https://roman.ipac.caltech.edu/movies/calcada/eso_ulens_planetary_lightcurve_label.mp4"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roman.ipac.caltech.edu/sims/Param_db.html" TargetMode="External"/><Relationship Id="rId3" Type="http://schemas.openxmlformats.org/officeDocument/2006/relationships/hyperlink" Target="https://svs.gsfc.nasa.gov/13325" TargetMode="External"/><Relationship Id="rId7" Type="http://schemas.openxmlformats.org/officeDocument/2006/relationships/hyperlink" Target="https://roman.ipac.caltech.edu/"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jpl.nasa.gov/missions/the-nancy-grace-roman-space-telescope" TargetMode="External"/><Relationship Id="rId11" Type="http://schemas.openxmlformats.org/officeDocument/2006/relationships/hyperlink" Target="https://roman.ipac.caltech.edu/Introductory_Slides.html" TargetMode="External"/><Relationship Id="rId5" Type="http://schemas.openxmlformats.org/officeDocument/2006/relationships/hyperlink" Target="https://urldefense.com/v3/__https:/www.ipac.caltech.edu/news/nasa-s-roman-mission-could-snap-first-image-of-a-jupiter-like-world__;!!CrWY41Z8OgsX0i-WU-0LuAcUu2o!wN8dngeE7dtBQTAY3OV2tAoEtObVFSDYxb-B0s0L5suUdDaoWYPVGFX209Uj56eJUs7XuNPtDqzX-JyaDnaFsw$" TargetMode="External"/><Relationship Id="rId10" Type="http://schemas.openxmlformats.org/officeDocument/2006/relationships/hyperlink" Target="https://ui.adsabs.harvard.edu/abs/2019AJ....157..132L/abstract" TargetMode="External"/><Relationship Id="rId4" Type="http://schemas.openxmlformats.org/officeDocument/2006/relationships/hyperlink" Target="https://roman.gsfc.nasa.gov/exoplanets_direct_imaging.html" TargetMode="External"/><Relationship Id="rId9" Type="http://schemas.openxmlformats.org/officeDocument/2006/relationships/hyperlink" Target="https://ui.adsabs.harvard.edu/abs/2016PASP..128b5003R/abstra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i.adsabs.harvard.edu/abs/2018JATIS...4c4003H/abstrac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R1NiYe4xb6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ebbtelescope.org/webb-science/the-star-lifecycle" TargetMode="External"/><Relationship Id="rId5" Type="http://schemas.openxmlformats.org/officeDocument/2006/relationships/hyperlink" Target="https://science.nasa.gov/astrophysics/focus-areas/how-do-stars-form-and-evolve" TargetMode="External"/><Relationship Id="rId4" Type="http://schemas.openxmlformats.org/officeDocument/2006/relationships/hyperlink" Target="https://webbtelescope.org/contents/media/images/4178-Imag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opscience.iop.org/article/10.3847/1538-4365/aafb69/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ubblesite.org/contents/media/images/2020/02/4610-Imag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hubblesite.org/contents/news-releases/2020/news-2020-02" TargetMode="External"/><Relationship Id="rId5" Type="http://schemas.openxmlformats.org/officeDocument/2006/relationships/hyperlink" Target="https://roman.gsfc.nasa.gov/large_area_near_infrared_surveys.html" TargetMode="External"/><Relationship Id="rId4" Type="http://schemas.openxmlformats.org/officeDocument/2006/relationships/hyperlink" Target="https://svs.gsfc.nasa.gov/1349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ience.nasa.gov/astrophysics/focus-areas/what-are-galaxie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messier.seds.org/more/m-rosse.html" TargetMode="External"/><Relationship Id="rId4" Type="http://schemas.openxmlformats.org/officeDocument/2006/relationships/hyperlink" Target="https://hubblesite.org/science/galaxie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nasa.gov/feature/goddard/2020/a-tale-of-two-telescopes-wfirst-and-hubble" TargetMode="External"/><Relationship Id="rId3" Type="http://schemas.openxmlformats.org/officeDocument/2006/relationships/hyperlink" Target="https://hubblesite.org/contents/media/videos/2020/41/1284-Video" TargetMode="External"/><Relationship Id="rId7" Type="http://schemas.openxmlformats.org/officeDocument/2006/relationships/hyperlink" Target="https://www.stsci.edu/files/live/sites/www/files/home/roman/_documents/Newsletter-v34-i02-WFIRST-Landscape-2020s.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tsci.edu/files/live/sites/www/files/home/roman/_documents/roman-expanding-our-view.pdf" TargetMode="External"/><Relationship Id="rId5" Type="http://schemas.openxmlformats.org/officeDocument/2006/relationships/hyperlink" Target="https://svs.gsfc.nasa.gov/13587" TargetMode="External"/><Relationship Id="rId4" Type="http://schemas.openxmlformats.org/officeDocument/2006/relationships/hyperlink" Target="https://hubblesite.org/contents/media/videos/2020/41/1285-Video"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ubblesite.org/contents/media/images/2020/02/4608-Imag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hubblesite.org/contents/media/images/2015/02/3480-Image.html" TargetMode="External"/><Relationship Id="rId5" Type="http://schemas.openxmlformats.org/officeDocument/2006/relationships/hyperlink" Target="https://hubblesite.org/contents/news-releases/2015/news-2015-02.html" TargetMode="External"/><Relationship Id="rId4" Type="http://schemas.openxmlformats.org/officeDocument/2006/relationships/hyperlink" Target="https://hubblesite.org/contents/news-releases/2020/news-2020-0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KK9tIMJl13E?t=249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Y8W9T6ahwSU" TargetMode="External"/><Relationship Id="rId7" Type="http://schemas.openxmlformats.org/officeDocument/2006/relationships/hyperlink" Target="https://www.nasa.gov/feature/goddard/2022/simulated-image-shows-how-nasa-s-roman-could-expand-on-hubble-s-deepest-view"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sahubble.org/science/deep_fields/" TargetMode="External"/><Relationship Id="rId5" Type="http://schemas.openxmlformats.org/officeDocument/2006/relationships/hyperlink" Target="https://hubblesite.org/contents/articles/hubble-deep-fields" TargetMode="External"/><Relationship Id="rId4" Type="http://schemas.openxmlformats.org/officeDocument/2006/relationships/hyperlink" Target="https://hubblesite.org/contents/news-releases/2021/news-2021-003"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daze.files.wordpress.com/2012/06/blindmenelephant.jp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pixabay.com/images/id-1101474/" TargetMode="External"/><Relationship Id="rId4" Type="http://schemas.openxmlformats.org/officeDocument/2006/relationships/hyperlink" Target="https://image.slidesharecdn.com/armamichigan-130207173513-phpapp02/95/big-data-and-the-challenge-of-extreme-information-36-638.jpg?cb=136065960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sa.gov/feature/goddard/2020/nasa-s-roman-space-telescope-to-uncover-echoes-of-the-universe-s-cre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stsci.edu/roman/about/science-themes" TargetMode="External"/><Relationship Id="rId3" Type="http://schemas.openxmlformats.org/officeDocument/2006/relationships/hyperlink" Target="https://www.youtube.com/watch?v=tXkBfkeJJ5c&amp;feature=youtu.be" TargetMode="External"/><Relationship Id="rId7" Type="http://schemas.openxmlformats.org/officeDocument/2006/relationships/hyperlink" Target="https://youtu.be/KK9tIMJl13E?t=1949" TargetMode="External"/><Relationship Id="rId12" Type="http://schemas.openxmlformats.org/officeDocument/2006/relationships/hyperlink" Target="https://www.nasa.gov/feature/goddard/2022/nasa-s-roman-mission-will-test-competing-cosmic-acceleration-theorie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vs.gsfc.nasa.gov/12433" TargetMode="External"/><Relationship Id="rId11" Type="http://schemas.openxmlformats.org/officeDocument/2006/relationships/hyperlink" Target="https://www.stsci.edu/roman/surveys-and-programs" TargetMode="External"/><Relationship Id="rId5" Type="http://schemas.openxmlformats.org/officeDocument/2006/relationships/hyperlink" Target="https" TargetMode="External"/><Relationship Id="rId10" Type="http://schemas.openxmlformats.org/officeDocument/2006/relationships/hyperlink" Target="https://science.nasa.gov/astrophysics/focus-areas/what-is-dark-energy" TargetMode="External"/><Relationship Id="rId4" Type="http://schemas.openxmlformats.org/officeDocument/2006/relationships/hyperlink" Target="https://viewspace.org/video_library/videos/885-VS-BtH-HubbleConstant-1920x1080-363907575?tags=1639" TargetMode="External"/><Relationship Id="rId9" Type="http://schemas.openxmlformats.org/officeDocument/2006/relationships/hyperlink" Target="https://roman.gsfc.nasa.gov/dark_energy.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ewspace.org/video_library/videos/1042-STScI-H-BeyondTheHeadlines_WarpedLightandDarkMatter-1280x720-459520367?tags=163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tsci.edu/roman/surveys-and-program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roman.ipac.caltech.edu/sims/Simulations_csv.html" TargetMode="External"/><Relationship Id="rId4" Type="http://schemas.openxmlformats.org/officeDocument/2006/relationships/hyperlink" Target="https://www.stsci.edu/roman/science-planning-toolbox"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ubblesite.org/contents/news-releases/2020/news-2020-4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omen.nasa.gov/nancy-grace-roman-2/" TargetMode="External"/><Relationship Id="rId3" Type="http://schemas.openxmlformats.org/officeDocument/2006/relationships/hyperlink" Target="https://solarsystem.nasa.gov/people/225/nancy-roman-1925-2018/" TargetMode="External"/><Relationship Id="rId7" Type="http://schemas.openxmlformats.org/officeDocument/2006/relationships/hyperlink" Target="https://svs.gsfc.nasa.gov/12634"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youtube.com/watch?v=m5fC3FIUngk&amp;feature=youtu.be" TargetMode="External"/><Relationship Id="rId5" Type="http://schemas.openxmlformats.org/officeDocument/2006/relationships/hyperlink" Target="https://www.youtube.com/watch?v=KK9tIMJl13E" TargetMode="External"/><Relationship Id="rId4" Type="http://schemas.openxmlformats.org/officeDocument/2006/relationships/hyperlink" Target="https://www.nasa.gov/press-release/nasa-telescope-named-for-mother-of-hubble-nancy-grace-roman" TargetMode="External"/><Relationship Id="rId9" Type="http://schemas.openxmlformats.org/officeDocument/2006/relationships/hyperlink" Target="https://www.annualreviews.org/doi/abs/10.1146/annurev-astro-091918-104446"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KK9tIMJl13E?t=313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ubblesite.org/contents/media/videos/2020/41/1284-Video"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reddit.com/r/space/comments/cd1456/my_15_hour_exposure_of_the_pillars_of_creation/" TargetMode="External"/><Relationship Id="rId5" Type="http://schemas.openxmlformats.org/officeDocument/2006/relationships/hyperlink" Target="https://noirlab.edu/public/images/noao-04086/" TargetMode="External"/><Relationship Id="rId4" Type="http://schemas.openxmlformats.org/officeDocument/2006/relationships/hyperlink" Target="https://hubblesite.org/contents/media/videos/2020/41/1285-Video"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as.org/advocacy/decadal-survey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ationalacademies.org/our-work/decadal-survey-on-astronomy-and-astrophysics-2020-astro2020#sl-three-columns-eb3c7b22-c696-4135-9562-d4f519cc45fb" TargetMode="External"/><Relationship Id="rId4" Type="http://schemas.openxmlformats.org/officeDocument/2006/relationships/hyperlink" Target="https://www.nationalacademies.org/our-work/decadal-survey-on-astronomy-and-astrophysics-2020-astro20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sci.edu/files/live/sites/www/files/home/events/event-assets/2020/_documents/2020-workshop-science-writers-roman-presentation-ferguson.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loudproject.hosted.panopto.com/Panopto/Pages/Viewer.aspx?id=ecf77c76-d4fa-4028-9db0-ac4c01055d18"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howtogeek.com/353116/how-big-are-gigabytes-terabytes-and-petabytes/" TargetMode="External"/><Relationship Id="rId3" Type="http://schemas.openxmlformats.org/officeDocument/2006/relationships/hyperlink" Target="https://www.nasa.gov/content/discoveries-why-a-space-telescope" TargetMode="External"/><Relationship Id="rId7" Type="http://schemas.openxmlformats.org/officeDocument/2006/relationships/hyperlink" Target="https://www.nasa.gov/feature/goddard/2020/primary-mirror-for-nasas-roman-space-telescope-completed"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map.gsfc.nasa.gov/ContentMedia/lagrange.pdf" TargetMode="External"/><Relationship Id="rId11" Type="http://schemas.openxmlformats.org/officeDocument/2006/relationships/hyperlink" Target="https://youtu.be/QIHxdXxGDsc" TargetMode="External"/><Relationship Id="rId5" Type="http://schemas.openxmlformats.org/officeDocument/2006/relationships/hyperlink" Target="https://www.space.com/30302-lagrange-points.html" TargetMode="External"/><Relationship Id="rId10" Type="http://schemas.openxmlformats.org/officeDocument/2006/relationships/hyperlink" Target="https://roman.gsfc.nasa.gov/science/Roman_Reference_Information.html" TargetMode="External"/><Relationship Id="rId4" Type="http://schemas.openxmlformats.org/officeDocument/2006/relationships/hyperlink" Target="https://solarsystem.nasa.gov/faq/88/what-are-lagrange-points/" TargetMode="External"/><Relationship Id="rId9" Type="http://schemas.openxmlformats.org/officeDocument/2006/relationships/hyperlink" Target="https://www.geeksforgeeks.org/understanding-file-sizes-bytes-kb-mb-gb-tb-pb-eb-zb-yb/"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pl.nasa.gov/missions/the-nancy-grace-roman-space-telescop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vs.gsfc.nasa.gov/13295" TargetMode="External"/><Relationship Id="rId5" Type="http://schemas.openxmlformats.org/officeDocument/2006/relationships/hyperlink" Target="https://www.stsci.edu/roman/observatory" TargetMode="External"/><Relationship Id="rId4" Type="http://schemas.openxmlformats.org/officeDocument/2006/relationships/hyperlink" Target="https://roman.gsfc.nasa.gov/observatory.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sci.edu/roman/observatory"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youtu.be/KK9tIMJl13E?t=1020" TargetMode="External"/><Relationship Id="rId5" Type="http://schemas.openxmlformats.org/officeDocument/2006/relationships/hyperlink" Target="https://svs.gsfc.nasa.gov/13235" TargetMode="External"/><Relationship Id="rId4" Type="http://schemas.openxmlformats.org/officeDocument/2006/relationships/hyperlink" Target="https://roman.gsfc.nasa.gov/science/Roman_Reference_Information.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vs.gsfc.nasa.gov/13325" TargetMode="External"/><Relationship Id="rId7" Type="http://schemas.openxmlformats.org/officeDocument/2006/relationships/hyperlink" Target="https://cloudproject.hosted.panopto.com/Panopto/Pages/Viewer.aspx?id=ecf77c76-d4fa-4028-9db0-ac4c01055d18"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stsci.edu/files/live/sites/www/files/home/events/event-assets/2020/_documents/2020-workshop-science-writers-roman-presentation-rhodes.pdf" TargetMode="External"/><Relationship Id="rId5" Type="http://schemas.openxmlformats.org/officeDocument/2006/relationships/hyperlink" Target="https://roman.gsfc.nasa.gov/exoplanets_direct_imaging.html" TargetMode="External"/><Relationship Id="rId4" Type="http://schemas.openxmlformats.org/officeDocument/2006/relationships/hyperlink" Target="https://youtu.be/KK9tIMJl13E?t=150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3F3E905D-53EB-6044-8346-4192AFF48C83}"/>
              </a:ext>
            </a:extLst>
          </p:cNvPr>
          <p:cNvSpPr>
            <a:spLocks noGrp="1" noRot="1" noChangeAspect="1" noTextEdit="1"/>
          </p:cNvSpPr>
          <p:nvPr>
            <p:ph type="sldImg"/>
          </p:nvPr>
        </p:nvSpPr>
        <p:spPr>
          <a:xfrm>
            <a:off x="381000" y="685800"/>
            <a:ext cx="6096000" cy="3429000"/>
          </a:xfrm>
          <a:ln/>
        </p:spPr>
      </p:sp>
      <p:sp>
        <p:nvSpPr>
          <p:cNvPr id="15362" name="Notes Placeholder 2">
            <a:extLst>
              <a:ext uri="{FF2B5EF4-FFF2-40B4-BE49-F238E27FC236}">
                <a16:creationId xmlns:a16="http://schemas.microsoft.com/office/drawing/2014/main" id="{CF0EE514-FA69-4B4E-9590-846A2D5ADA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 Slide #1 – Onscreen before presentation begins and during introduction</a:t>
            </a:r>
          </a:p>
          <a:p>
            <a:r>
              <a:rPr lang="en-US" sz="1200" kern="1200" dirty="0">
                <a:effectLst/>
                <a:latin typeface="Arial" pitchFamily="34" charset="0"/>
                <a:ea typeface="ＭＳ Ｐゴシック" charset="0"/>
                <a:cs typeface="Arial" pitchFamily="34" charset="0"/>
              </a:rPr>
              <a:t>          </a:t>
            </a:r>
          </a:p>
          <a:p>
            <a:pPr marL="17145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These slides are available for you to customize for your presentation</a:t>
            </a:r>
          </a:p>
          <a:p>
            <a:pPr marL="17145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In this notes pane area you will find key points that coordinate with each slide, as well as links to additional resources.</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p>
          <a:p>
            <a:r>
              <a:rPr lang="en-US" sz="1200" kern="1200" dirty="0">
                <a:effectLst/>
                <a:latin typeface="Arial" pitchFamily="34" charset="0"/>
                <a:ea typeface="ＭＳ Ｐゴシック" charset="0"/>
                <a:cs typeface="Arial" pitchFamily="34" charset="0"/>
              </a:rPr>
              <a:t>Illustration</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Here are some general resource sites:</a:t>
            </a:r>
          </a:p>
          <a:p>
            <a:r>
              <a:rPr lang="en-US" sz="1200" kern="1200" dirty="0">
                <a:effectLst/>
                <a:latin typeface="Arial" pitchFamily="34" charset="0"/>
                <a:ea typeface="ＭＳ Ｐゴシック" charset="0"/>
                <a:cs typeface="Arial" pitchFamily="34" charset="0"/>
              </a:rPr>
              <a:t>Library of Roman visuals</a:t>
            </a:r>
          </a:p>
          <a:p>
            <a:r>
              <a:rPr lang="en-US" sz="1200" u="none"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https://outerspace.stsci.edu/display/SRO/Library+of+Roman+Visuals</a:t>
            </a:r>
            <a:br>
              <a:rPr lang="en-US" sz="1200" kern="1200" dirty="0">
                <a:solidFill>
                  <a:schemeClr val="bg1"/>
                </a:solidFill>
                <a:effectLst/>
                <a:latin typeface="Arial" pitchFamily="34" charset="0"/>
                <a:ea typeface="ＭＳ Ｐゴシック" charset="0"/>
                <a:cs typeface="Arial" pitchFamily="34" charset="0"/>
              </a:rPr>
            </a:br>
            <a:br>
              <a:rPr lang="en-US" sz="1200" kern="1200" dirty="0">
                <a:effectLst/>
                <a:latin typeface="Arial" pitchFamily="34" charset="0"/>
                <a:ea typeface="ＭＳ Ｐゴシック" charset="0"/>
                <a:cs typeface="Arial" pitchFamily="34" charset="0"/>
              </a:rPr>
            </a:br>
            <a:r>
              <a:rPr lang="en-US" sz="1200" kern="1200" dirty="0">
                <a:effectLst/>
                <a:latin typeface="Arial" pitchFamily="34" charset="0"/>
                <a:ea typeface="ＭＳ Ｐゴシック" charset="0"/>
                <a:cs typeface="Arial" pitchFamily="34" charset="0"/>
              </a:rPr>
              <a:t>Roman information for the science community</a:t>
            </a: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https://stsci.edu/roman</a:t>
            </a:r>
            <a:endParaRPr lang="en-US" sz="1200" u="sng" kern="1200" dirty="0">
              <a:effectLst/>
              <a:latin typeface="Arial" pitchFamily="34" charset="0"/>
              <a:ea typeface="ＭＳ Ｐゴシック" charset="0"/>
              <a:cs typeface="Arial" pitchFamily="34" charset="0"/>
            </a:endParaRPr>
          </a:p>
          <a:p>
            <a:endParaRPr lang="en-US" sz="1200" u="sng" kern="1200" dirty="0">
              <a:effectLst/>
              <a:latin typeface="Arial" pitchFamily="34" charset="0"/>
              <a:ea typeface="ＭＳ Ｐゴシック" charset="0"/>
              <a:cs typeface="Arial" pitchFamily="34" charset="0"/>
            </a:endParaRPr>
          </a:p>
          <a:p>
            <a:r>
              <a:rPr lang="en-US" sz="1200" u="none" kern="1200" dirty="0">
                <a:effectLst/>
                <a:latin typeface="Arial" pitchFamily="34" charset="0"/>
                <a:ea typeface="ＭＳ Ｐゴシック" charset="0"/>
                <a:cs typeface="Arial" pitchFamily="34" charset="0"/>
              </a:rPr>
              <a:t>Roman Science Interest Group</a:t>
            </a:r>
          </a:p>
          <a:p>
            <a:r>
              <a:rPr lang="en-US" sz="1200" u="sng" kern="1200" dirty="0">
                <a:solidFill>
                  <a:srgbClr val="0070C0"/>
                </a:solidFill>
                <a:effectLst/>
                <a:latin typeface="Arial" pitchFamily="34" charset="0"/>
                <a:ea typeface="ＭＳ Ｐゴシック" charset="0"/>
                <a:cs typeface="Arial" pitchFamily="34" charset="0"/>
              </a:rPr>
              <a:t>https://roman.gsfc.nasa.gov/science/rsig.html</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 information for the general public</a:t>
            </a:r>
          </a:p>
          <a:p>
            <a:r>
              <a:rPr lang="en-US" sz="1200" b="0" i="0"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https://www.stsci.edu/roman</a:t>
            </a:r>
            <a:endParaRPr lang="en-US" sz="1200" kern="1200" dirty="0">
              <a:solidFill>
                <a:srgbClr val="0070C0"/>
              </a:solidFill>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Slide deck provided by Goddard Space Flight Center, aimed more at the science community</a:t>
            </a:r>
          </a:p>
          <a:p>
            <a:r>
              <a:rPr lang="en-US" sz="1200" u="sng" kern="1200" dirty="0">
                <a:solidFill>
                  <a:srgbClr val="0070C0"/>
                </a:solidFill>
                <a:effectLst/>
                <a:latin typeface="Arial" pitchFamily="34" charset="0"/>
                <a:ea typeface="ＭＳ Ｐゴシック" charset="0"/>
                <a:cs typeface="Arial" pitchFamily="34" charset="0"/>
              </a:rPr>
              <a:t>https://roman.gsfc.nasa.gov/science/workshop112021/presentations/Mon_Overview/roman_mission.pdf  </a:t>
            </a:r>
            <a:endParaRPr lang="en-US" sz="1200" u="sng"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 Partner institution information: </a:t>
            </a:r>
            <a:br>
              <a:rPr lang="en-US" sz="1200" kern="1200" dirty="0">
                <a:effectLst/>
                <a:latin typeface="Arial" pitchFamily="34" charset="0"/>
                <a:ea typeface="ＭＳ Ｐゴシック" charset="0"/>
                <a:cs typeface="Arial" pitchFamily="34" charset="0"/>
              </a:rPr>
            </a:br>
            <a:r>
              <a:rPr lang="en-US" sz="1200" kern="1200" dirty="0">
                <a:effectLst/>
                <a:latin typeface="Arial" pitchFamily="34" charset="0"/>
                <a:ea typeface="ＭＳ Ｐゴシック" charset="0"/>
                <a:cs typeface="Arial" pitchFamily="34" charset="0"/>
              </a:rPr>
              <a:t>NASA Goddard Space Flight Center: </a:t>
            </a:r>
            <a:r>
              <a:rPr lang="en-US" sz="1200" u="sng" kern="1200" dirty="0">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https://roman.gsfc.nasa.gov/</a:t>
            </a:r>
            <a:r>
              <a:rPr lang="en-US" sz="1200" u="sng"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NASA Jet Propulsion Laboratory </a:t>
            </a:r>
            <a:r>
              <a:rPr lang="en-US" dirty="0"/>
              <a:t>NASA JPL: </a:t>
            </a:r>
            <a:r>
              <a:rPr lang="en-US" dirty="0">
                <a:solidFill>
                  <a:srgbClr val="0070C0"/>
                </a:solidFill>
                <a:hlinkClick r:id="rId7">
                  <a:extLst>
                    <a:ext uri="{A12FA001-AC4F-418D-AE19-62706E023703}">
                      <ahyp:hlinkClr xmlns:ahyp="http://schemas.microsoft.com/office/drawing/2018/hyperlinkcolor" val="tx"/>
                    </a:ext>
                  </a:extLst>
                </a:hlinkClick>
              </a:rPr>
              <a:t>https://www.jpl.nasa.gov/missions/the-nancy-grace-roman-space-telescope</a:t>
            </a:r>
            <a:endParaRPr lang="en-US" sz="1200" u="sng" kern="1200" dirty="0">
              <a:solidFill>
                <a:srgbClr val="0070C0"/>
              </a:solidFill>
              <a:effectLst/>
              <a:latin typeface="Arial" pitchFamily="34" charset="0"/>
              <a:ea typeface="ＭＳ Ｐゴシック" charset="0"/>
              <a:cs typeface="Arial" pitchFamily="34" charset="0"/>
            </a:endParaRPr>
          </a:p>
          <a:p>
            <a:r>
              <a:rPr lang="en-US" sz="1200" kern="1200" dirty="0">
                <a:solidFill>
                  <a:srgbClr val="0070C0"/>
                </a:solidFill>
                <a:effectLst/>
                <a:latin typeface="Arial" pitchFamily="34" charset="0"/>
                <a:ea typeface="ＭＳ Ｐゴシック" charset="0"/>
                <a:cs typeface="Arial" pitchFamily="34" charset="0"/>
              </a:rPr>
              <a:t>IPAC Caltech </a:t>
            </a:r>
            <a:r>
              <a:rPr lang="en-US" dirty="0">
                <a:solidFill>
                  <a:srgbClr val="0070C0"/>
                </a:solidFill>
                <a:hlinkClick r:id="rId8">
                  <a:extLst>
                    <a:ext uri="{A12FA001-AC4F-418D-AE19-62706E023703}">
                      <ahyp:hlinkClr xmlns:ahyp="http://schemas.microsoft.com/office/drawing/2018/hyperlinkcolor" val="tx"/>
                    </a:ext>
                  </a:extLst>
                </a:hlinkClick>
              </a:rPr>
              <a:t>roman.ipac.caltech.edu</a:t>
            </a:r>
            <a:endParaRPr lang="en-US" dirty="0"/>
          </a:p>
          <a:p>
            <a:r>
              <a:rPr lang="en-US" sz="1200" kern="1200" dirty="0">
                <a:effectLst/>
                <a:latin typeface="Arial" pitchFamily="34" charset="0"/>
                <a:ea typeface="ＭＳ Ｐゴシック" charset="0"/>
                <a:cs typeface="Arial" pitchFamily="34" charset="0"/>
              </a:rPr>
              <a:t>Formulation Science Working Group: </a:t>
            </a:r>
            <a:r>
              <a:rPr lang="en-US" sz="1200" u="sng" kern="1200" dirty="0">
                <a:solidFill>
                  <a:srgbClr val="0070C0"/>
                </a:solidFill>
                <a:effectLst/>
                <a:latin typeface="Arial" pitchFamily="34" charset="0"/>
                <a:ea typeface="ＭＳ Ｐゴシック" charset="0"/>
                <a:cs typeface="Arial" pitchFamily="34" charset="0"/>
              </a:rPr>
              <a:t>https://roman.gsfc.nasa.gov/science/fswg/</a:t>
            </a:r>
          </a:p>
        </p:txBody>
      </p:sp>
      <p:sp>
        <p:nvSpPr>
          <p:cNvPr id="15363" name="Slide Number Placeholder 3">
            <a:extLst>
              <a:ext uri="{FF2B5EF4-FFF2-40B4-BE49-F238E27FC236}">
                <a16:creationId xmlns:a16="http://schemas.microsoft.com/office/drawing/2014/main" id="{4B507A1E-1D53-6346-A172-9F88EA1A72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6A5EC3A-1F4A-B340-9E29-C0648F829A4A}" type="slidenum">
              <a:rPr lang="en-US" altLang="en-US" sz="1200">
                <a:cs typeface="Arial" panose="020B0604020202020204" pitchFamily="34" charset="0"/>
              </a:rPr>
              <a:pPr eaLnBrk="1" hangingPunct="1"/>
              <a:t>1</a:t>
            </a:fld>
            <a:endParaRPr lang="en-US" altLang="en-US" sz="120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ED304694-70E1-8F4F-B258-B2062F08588D}"/>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72066" name="Rectangle 2">
            <a:extLst>
              <a:ext uri="{FF2B5EF4-FFF2-40B4-BE49-F238E27FC236}">
                <a16:creationId xmlns:a16="http://schemas.microsoft.com/office/drawing/2014/main" id="{3F5AB497-AB2E-5843-ACAE-ED855FDE3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effectLst/>
                <a:latin typeface="Arial" pitchFamily="34" charset="0"/>
                <a:ea typeface="ＭＳ Ｐゴシック" charset="0"/>
                <a:cs typeface="Arial" pitchFamily="34" charset="0"/>
              </a:rPr>
              <a:t>10. Start of science section</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 More than anything, a space telescope like Roman is a scientific tool</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 Both how Roman collects and distributes data is designed to move science forward in innovative ways. </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Roman is a survey mission, meaning it looks broadly, rather than focusing on a selected target. So it’s all about volume: planets by the thousands, stars by the billions, galaxies by the millions.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explore the current hot topics of astronomy like dark energy, as well as age-old questions about how life on Earth began, and if it exists elsewhere in the universe.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All the factors about Roman that have already been discussed—its huge field of view and huge amount of high-quality data, its advanced coronographic technology—are designed for making scientific breakthroughs and answering big scientific questions. Some of these questions arose after discoveries by other missions like Hubble, Kepler, Spitzer, and TESS, but others are as old as stargazing itself: How did we get here? How does the universe work? Is Earth the only home to life?</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https://www.stsci.edu/roman/surveys-and-programs</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https://www.stsci.edu/roman/about/science-themes</a:t>
            </a:r>
            <a:endParaRPr lang="en-US" sz="1400" kern="1200" dirty="0">
              <a:solidFill>
                <a:srgbClr val="0070C0"/>
              </a:solidFill>
              <a:effectLst/>
              <a:latin typeface="Arial" pitchFamily="34" charset="0"/>
              <a:ea typeface="ＭＳ Ｐゴシック" charset="0"/>
              <a:cs typeface="Arial" pitchFamily="34" charset="0"/>
            </a:endParaRPr>
          </a:p>
          <a:p>
            <a:r>
              <a:rPr lang="en-US" u="sng" dirty="0">
                <a:solidFill>
                  <a:srgbClr val="0070C0"/>
                </a:solidFill>
                <a:effectLst/>
                <a:hlinkClick r:id="rId5">
                  <a:extLst>
                    <a:ext uri="{A12FA001-AC4F-418D-AE19-62706E023703}">
                      <ahyp:hlinkClr xmlns:ahyp="http://schemas.microsoft.com/office/drawing/2018/hyperlinkcolor" val="tx"/>
                    </a:ext>
                  </a:extLst>
                </a:hlinkClick>
              </a:rPr>
              <a:t>https://www.stsci.edu/contents/newsletters/2020-volume-37-issue-01/community-science-with-the-nancy-grace-roman-space-telescope</a:t>
            </a:r>
            <a:endParaRPr lang="en-US" u="sng" dirty="0">
              <a:solidFill>
                <a:srgbClr val="0070C0"/>
              </a:solidFill>
              <a:effectLst/>
            </a:endParaRPr>
          </a:p>
          <a:p>
            <a:r>
              <a:rPr lang="en-US" u="sng" dirty="0">
                <a:solidFill>
                  <a:srgbClr val="0070C0"/>
                </a:solidFill>
                <a:effectLst/>
                <a:hlinkClick r:id="rId6">
                  <a:extLst>
                    <a:ext uri="{A12FA001-AC4F-418D-AE19-62706E023703}">
                      <ahyp:hlinkClr xmlns:ahyp="http://schemas.microsoft.com/office/drawing/2018/hyperlinkcolor" val="tx"/>
                    </a:ext>
                  </a:extLst>
                </a:hlinkClick>
              </a:rPr>
              <a:t>https://www.stsci.edu/contents/newsletters/2019-volume-36-issue-03/wfirst-a-new-era-in-high-precision-astrometry</a:t>
            </a:r>
            <a:endPar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endParaRPr>
          </a:p>
          <a:p>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https://roman.gsfc.nasa.gov/science.html</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 will explore the full range of the cosmos, from our own solar system, to the stars in our home galaxy the Milky Way, to other galaxies, to the distant, early universe.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71C65229-C48A-1442-83DF-F68EBCA38E11}"/>
              </a:ext>
            </a:extLst>
          </p:cNvPr>
          <p:cNvSpPr>
            <a:spLocks noGrp="1" noRot="1" noChangeAspect="1" noTextEdit="1"/>
          </p:cNvSpPr>
          <p:nvPr>
            <p:ph type="sldImg"/>
          </p:nvPr>
        </p:nvSpPr>
        <p:spPr>
          <a:xfrm>
            <a:off x="381000" y="685800"/>
            <a:ext cx="6096000" cy="3429000"/>
          </a:xfrm>
          <a:ln/>
        </p:spPr>
      </p:sp>
      <p:sp>
        <p:nvSpPr>
          <p:cNvPr id="35842" name="Notes Placeholder 2">
            <a:extLst>
              <a:ext uri="{FF2B5EF4-FFF2-40B4-BE49-F238E27FC236}">
                <a16:creationId xmlns:a16="http://schemas.microsoft.com/office/drawing/2014/main" id="{4E3CE166-2389-2843-900A-2485921311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Arial" pitchFamily="34" charset="0"/>
                <a:ea typeface="ＭＳ Ｐゴシック" charset="0"/>
                <a:cs typeface="Arial" pitchFamily="34" charset="0"/>
              </a:rPr>
              <a:t>11. Roman Science—Planets by the thousands-intro </a:t>
            </a:r>
          </a:p>
          <a:p>
            <a:endParaRPr lang="en-US" sz="12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Key points in this section</a:t>
            </a:r>
          </a:p>
          <a:p>
            <a:pPr marL="171450" indent="-171450">
              <a:buFont typeface="Wingdings" pitchFamily="2" charset="2"/>
              <a:buChar char="q"/>
            </a:pP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Roman will:</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Use new methods to discover thousands of new exoplanets in our galaxy</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Learn more about the planets in our own solar system </a:t>
            </a:r>
            <a:endParaRPr lang="en-US" sz="14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More in-depth messaging:</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Astronomers distinguish between planets in our solar system that orbit the Sun and exoplanets, that orbit other stars. Roman will study both our solar system and exoplanets, using novel techniques.</a:t>
            </a:r>
            <a:endParaRPr lang="en-US" sz="1400" kern="1200" dirty="0">
              <a:solidFill>
                <a:schemeClr val="tx1"/>
              </a:solidFill>
              <a:effectLst/>
              <a:latin typeface="Arial" pitchFamily="34" charset="0"/>
              <a:ea typeface="ＭＳ Ｐゴシック" charset="0"/>
              <a:cs typeface="Arial" pitchFamily="34" charset="0"/>
            </a:endParaRPr>
          </a:p>
          <a:p>
            <a:endParaRPr lang="en-US" sz="1200" i="1" kern="1200" dirty="0">
              <a:solidFill>
                <a:schemeClr val="tx1"/>
              </a:solidFill>
              <a:effectLst/>
              <a:latin typeface="Arial" pitchFamily="34" charset="0"/>
              <a:ea typeface="ＭＳ Ｐゴシック" charset="0"/>
              <a:cs typeface="Arial" pitchFamily="34" charset="0"/>
            </a:endParaRPr>
          </a:p>
          <a:p>
            <a:r>
              <a:rPr lang="en-US" sz="1200" i="1" kern="1200" dirty="0">
                <a:solidFill>
                  <a:schemeClr val="tx1"/>
                </a:solidFill>
                <a:effectLst/>
                <a:latin typeface="Arial" pitchFamily="34" charset="0"/>
                <a:ea typeface="ＭＳ Ｐゴシック" charset="0"/>
                <a:cs typeface="Arial" pitchFamily="34" charset="0"/>
              </a:rPr>
              <a:t>Specific related hyperlinks on next slides</a:t>
            </a:r>
            <a:endParaRPr lang="en-US" sz="14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Image credit: NASA</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Illustration</a:t>
            </a:r>
            <a:endParaRPr lang="en-US" sz="1400" kern="1200" dirty="0">
              <a:solidFill>
                <a:schemeClr val="tx1"/>
              </a:solidFill>
              <a:effectLst/>
              <a:latin typeface="Arial" pitchFamily="34" charset="0"/>
              <a:ea typeface="ＭＳ Ｐゴシック" charset="0"/>
              <a:cs typeface="Arial" pitchFamily="34" charset="0"/>
            </a:endParaRPr>
          </a:p>
        </p:txBody>
      </p:sp>
      <p:sp>
        <p:nvSpPr>
          <p:cNvPr id="35843" name="Slide Number Placeholder 3">
            <a:extLst>
              <a:ext uri="{FF2B5EF4-FFF2-40B4-BE49-F238E27FC236}">
                <a16:creationId xmlns:a16="http://schemas.microsoft.com/office/drawing/2014/main" id="{D76B2D51-9BA6-044B-8261-909B52EABE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73154D-5DE8-7F4C-BD8C-D00D32860DED}" type="slidenum">
              <a:rPr lang="en-US" altLang="en-US" sz="1200">
                <a:cs typeface="Arial" panose="020B0604020202020204" pitchFamily="34" charset="0"/>
              </a:rPr>
              <a:pPr eaLnBrk="1" hangingPunct="1"/>
              <a:t>11</a:t>
            </a:fld>
            <a:endParaRPr lang="en-US" altLang="en-US" sz="120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F1B2110-6861-3847-B34E-472770841638}"/>
              </a:ext>
            </a:extLst>
          </p:cNvPr>
          <p:cNvSpPr>
            <a:spLocks noGrp="1" noRot="1" noChangeAspect="1" noTextEdit="1"/>
          </p:cNvSpPr>
          <p:nvPr>
            <p:ph type="sldImg"/>
          </p:nvPr>
        </p:nvSpPr>
        <p:spPr>
          <a:xfrm>
            <a:off x="381000" y="685800"/>
            <a:ext cx="6096000" cy="3429000"/>
          </a:xfrm>
          <a:ln/>
        </p:spPr>
      </p:sp>
      <p:sp>
        <p:nvSpPr>
          <p:cNvPr id="37890" name="Notes Placeholder 2">
            <a:extLst>
              <a:ext uri="{FF2B5EF4-FFF2-40B4-BE49-F238E27FC236}">
                <a16:creationId xmlns:a16="http://schemas.microsoft.com/office/drawing/2014/main" id="{2B330D62-587C-D74E-90FF-0354AFDE1F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12. Planets by the thousands—exoplanets &amp; microlensing</a:t>
            </a: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There are many planets waiting to be discovered.</a:t>
            </a:r>
          </a:p>
          <a:p>
            <a:pPr marL="457200" lvl="1" indent="0">
              <a:buFont typeface="Arial" panose="020B0604020202020204" pitchFamily="34"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Many exoplanets found so far are gas giants; Roman will discover how common smaller, rocky planets like Earth are, and how common or unusual our own solar system is compared with the rest of the galaxy.  </a:t>
            </a:r>
          </a:p>
          <a:p>
            <a:pPr marL="457200" lvl="1" indent="0">
              <a:buFont typeface="Arial" panose="020B0604020202020204" pitchFamily="34"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use the technique of micro-lensing to find new planets, especially smaller, rocky planets. Microlensing finds planets by detecting how they warp light from a star far beyond them, in the distance.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p>
          <a:p>
            <a:pPr marL="0" indent="0">
              <a:buFont typeface="Wingdings" pitchFamily="2" charset="2"/>
              <a:buNone/>
            </a:pP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The first planets outside the Solar System—exoplanets—were discovered in the 1990s. Since then more than four thousand exoplanets have been confirmed, and scientists now estimate that most stars have at least one planet orbiting them. This means there are countless other solar systems waiting to be discovered.</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About 100 exoplanets have been discovered using the technique of microlensing with ground-based telescopes. Microlensing studies the way planets between a distant star and the telescope will distort</a:t>
            </a:r>
            <a:r>
              <a:rPr lang="en-US" sz="1100" kern="1200" dirty="0">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the light from the distant star, and by studying the distorted light, astronomers can determine a planet’s properties, like size and mass. </a:t>
            </a:r>
          </a:p>
          <a:p>
            <a:endParaRPr lang="en-US" sz="14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Roman will take this technique into space and use it to build up discoveries of small, rocky exoplanets that are harder to detect using other methods, including exoplanets that do not have a parent star—so-called “rogue exoplanets.” </a:t>
            </a:r>
          </a:p>
          <a:p>
            <a:pPr eaLnBrk="0" fontAlgn="base" hangingPunct="0"/>
            <a:r>
              <a:rPr lang="en-US" sz="1200" kern="1200" dirty="0">
                <a:effectLst/>
                <a:latin typeface="Arial" pitchFamily="34" charset="0"/>
                <a:ea typeface="ＭＳ Ｐゴシック" charset="0"/>
                <a:cs typeface="Arial" pitchFamily="34" charset="0"/>
              </a:rPr>
              <a:t> </a:t>
            </a:r>
          </a:p>
          <a:p>
            <a:pPr eaLnBrk="0" fontAlgn="base" hangingPunct="0"/>
            <a:r>
              <a:rPr lang="en-US" sz="1200" kern="1200" dirty="0">
                <a:effectLst/>
                <a:latin typeface="Arial" pitchFamily="34" charset="0"/>
                <a:ea typeface="ＭＳ Ｐゴシック" charset="0"/>
                <a:cs typeface="Arial" pitchFamily="34" charset="0"/>
              </a:rPr>
              <a:t>Via the same lensing technique, Roman’s microlensing survey will also provide a wealth of discoveries of other celestial objects. These include small solar system objects and isolated black holes. The implementation of Roman’s microlensing survey will also enable thousands of exoplanets to be discovered via the transit technique.  </a:t>
            </a:r>
          </a:p>
          <a:p>
            <a:pPr eaLnBrk="0" fontAlgn="base" hangingPunct="0"/>
            <a:r>
              <a:rPr lang="en-US" sz="1200" kern="1200" dirty="0">
                <a:effectLst/>
                <a:latin typeface="Arial" pitchFamily="34" charset="0"/>
                <a:ea typeface="ＭＳ Ｐゴシック" charset="0"/>
                <a:cs typeface="Arial" pitchFamily="34" charset="0"/>
              </a:rPr>
              <a:t> </a:t>
            </a:r>
          </a:p>
          <a:p>
            <a:pPr eaLnBrk="0" fontAlgn="base" hangingPunct="0"/>
            <a:r>
              <a:rPr lang="en-US" sz="1200" kern="1200" dirty="0">
                <a:effectLst/>
                <a:latin typeface="Arial" pitchFamily="34" charset="0"/>
                <a:ea typeface="ＭＳ Ｐゴシック" charset="0"/>
                <a:cs typeface="Arial" pitchFamily="34" charset="0"/>
              </a:rPr>
              <a:t>Combined with results from other planet-detecting missions like Kepler and TESS, plus those in the future, Roman will provide a much fuller census of exoplanets, and a better understanding of how unique—or not—our home planet and solar system are in the universe.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Additional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https://roman.gsfc.nasa.gov/exoplanets.html</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https://roman.gsfc.nasa.gov/exoplanets_microlensing.html</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https://ui.adsabs.harvard.edu/abs/2019MNRAS.490.1581B/abstract</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https://ui.adsabs.harvard.edu/abs/2018AJ....156..289B/abstract</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Exoplanet Biosignatures: Observational Prospects: </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https://ui.adsabs.harvard.edu/abs/2018AsBio..18..739F/abstract</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https://exoplanetarchive.ipac.caltech.edu/</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Microlensing video: </a:t>
            </a:r>
          </a:p>
          <a:p>
            <a:r>
              <a:rPr lang="en-US" u="sng" dirty="0">
                <a:solidFill>
                  <a:srgbClr val="0070C0"/>
                </a:solidFill>
                <a:effectLst/>
                <a:hlinkClick r:id="rId9">
                  <a:extLst>
                    <a:ext uri="{A12FA001-AC4F-418D-AE19-62706E023703}">
                      <ahyp:hlinkClr xmlns:ahyp="http://schemas.microsoft.com/office/drawing/2018/hyperlinkcolor" val="tx"/>
                    </a:ext>
                  </a:extLst>
                </a:hlinkClick>
              </a:rPr>
              <a:t>https://roman.ipac.caltech.edu/movies/calcada/eso_ulens_planetary_lightcurve_label.mp4</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10">
                  <a:extLst>
                    <a:ext uri="{A12FA001-AC4F-418D-AE19-62706E023703}">
                      <ahyp:hlinkClr xmlns:ahyp="http://schemas.microsoft.com/office/drawing/2018/hyperlinkcolor" val="tx"/>
                    </a:ext>
                  </a:extLst>
                </a:hlinkClick>
              </a:rPr>
              <a:t>https://svs.gsfc.nasa.gov/13697</a:t>
            </a:r>
            <a:endParaRPr lang="en-US" sz="1200" u="sng" kern="1200" dirty="0">
              <a:effectLst/>
              <a:latin typeface="Arial" pitchFamily="34" charset="0"/>
              <a:ea typeface="ＭＳ Ｐゴシック" charset="0"/>
              <a:cs typeface="Arial" pitchFamily="34" charset="0"/>
            </a:endParaRPr>
          </a:p>
          <a:p>
            <a:endParaRPr lang="en-US" sz="1200" u="sng"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NASA’s Roman Mission Predicted to Find 100,000 Transiting Planets:</a:t>
            </a:r>
          </a:p>
          <a:p>
            <a:pPr eaLnBrk="0" fontAlgn="base" hangingPunct="0"/>
            <a:r>
              <a:rPr lang="en-US" sz="1200" u="sng" kern="1200" dirty="0">
                <a:solidFill>
                  <a:srgbClr val="0070C0"/>
                </a:solidFill>
                <a:effectLst/>
                <a:latin typeface="Arial" pitchFamily="34" charset="0"/>
                <a:ea typeface="ＭＳ Ｐゴシック" charset="0"/>
                <a:cs typeface="Arial" pitchFamily="34" charset="0"/>
                <a:hlinkClick r:id="rId11">
                  <a:extLst>
                    <a:ext uri="{A12FA001-AC4F-418D-AE19-62706E023703}">
                      <ahyp:hlinkClr xmlns:ahyp="http://schemas.microsoft.com/office/drawing/2018/hyperlinkcolor" val="tx"/>
                    </a:ext>
                  </a:extLst>
                </a:hlinkClick>
              </a:rPr>
              <a:t>https://www.nasa.gov/feature/goddard/2021/nasa-s-roman-mission-predicted-to-find-thousands-of-transiting-planets</a:t>
            </a:r>
            <a:endParaRPr lang="en-US" sz="1200" kern="1200" dirty="0">
              <a:effectLst/>
              <a:latin typeface="Arial" pitchFamily="34" charset="0"/>
              <a:ea typeface="ＭＳ Ｐゴシック" charset="0"/>
              <a:cs typeface="Arial" pitchFamily="34" charset="0"/>
            </a:endParaRPr>
          </a:p>
          <a:p>
            <a:endParaRPr lang="en-US" sz="14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How NASA’s Roman Space Telescope Will Uncover Lonesome Black Holes</a:t>
            </a:r>
          </a:p>
          <a:p>
            <a:pPr eaLnBrk="0" fontAlgn="base" hangingPunct="0"/>
            <a:r>
              <a:rPr lang="en-US" sz="1200" u="sng" kern="1200" dirty="0">
                <a:solidFill>
                  <a:srgbClr val="0070C0"/>
                </a:solidFill>
                <a:effectLst/>
                <a:latin typeface="Arial" pitchFamily="34" charset="0"/>
                <a:ea typeface="ＭＳ Ｐゴシック" charset="0"/>
                <a:cs typeface="Arial" pitchFamily="34" charset="0"/>
                <a:hlinkClick r:id="rId12">
                  <a:extLst>
                    <a:ext uri="{A12FA001-AC4F-418D-AE19-62706E023703}">
                      <ahyp:hlinkClr xmlns:ahyp="http://schemas.microsoft.com/office/drawing/2018/hyperlinkcolor" val="tx"/>
                    </a:ext>
                  </a:extLst>
                </a:hlinkClick>
              </a:rPr>
              <a:t>https://www.nasa.gov/feature/goddard/2021/how-nasa-s-roman-space-telescope-will-uncover-lonesome-black-holes</a:t>
            </a:r>
            <a:endParaRPr lang="en-US" sz="1200" kern="1200" dirty="0">
              <a:effectLst/>
              <a:latin typeface="Arial" pitchFamily="34" charset="0"/>
              <a:ea typeface="ＭＳ Ｐゴシック" charset="0"/>
              <a:cs typeface="Arial" pitchFamily="34" charset="0"/>
            </a:endParaRP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ESO, M. </a:t>
            </a:r>
            <a:r>
              <a:rPr lang="en-US" sz="1200" kern="1200" dirty="0" err="1">
                <a:effectLst/>
                <a:latin typeface="Arial" pitchFamily="34" charset="0"/>
                <a:ea typeface="ＭＳ Ｐゴシック" charset="0"/>
                <a:cs typeface="Arial" pitchFamily="34" charset="0"/>
              </a:rPr>
              <a:t>Kornmesser</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p>
          <a:p>
            <a:r>
              <a:rPr lang="en-US" sz="1200" kern="1200" dirty="0">
                <a:effectLst/>
                <a:latin typeface="Arial" pitchFamily="34" charset="0"/>
                <a:ea typeface="ＭＳ Ｐゴシック" charset="0"/>
                <a:cs typeface="Arial" pitchFamily="34" charset="0"/>
              </a:rPr>
              <a:t>This artistic rendering illustrates the diversity of planets around a diversity of stars</a:t>
            </a:r>
            <a:endParaRPr lang="en-US" sz="1400" kern="1200" dirty="0">
              <a:effectLst/>
              <a:latin typeface="Arial" pitchFamily="34" charset="0"/>
              <a:ea typeface="ＭＳ Ｐゴシック" charset="0"/>
              <a:cs typeface="Arial" pitchFamily="34" charset="0"/>
            </a:endParaRPr>
          </a:p>
        </p:txBody>
      </p:sp>
      <p:sp>
        <p:nvSpPr>
          <p:cNvPr id="37891" name="Slide Number Placeholder 3">
            <a:extLst>
              <a:ext uri="{FF2B5EF4-FFF2-40B4-BE49-F238E27FC236}">
                <a16:creationId xmlns:a16="http://schemas.microsoft.com/office/drawing/2014/main" id="{B472EDD6-10FB-7141-AC17-F37896D3C1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5B397E8-606A-5B4E-9A15-AE82CB8BB17A}" type="slidenum">
              <a:rPr lang="en-US" altLang="en-US" sz="1200">
                <a:cs typeface="Arial" panose="020B0604020202020204" pitchFamily="34" charset="0"/>
              </a:rPr>
              <a:pPr eaLnBrk="1" hangingPunct="1"/>
              <a:t>12</a:t>
            </a:fld>
            <a:endParaRPr lang="en-US" altLang="en-US" sz="120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26B0102A-04DA-1046-999B-BA257E08A2D2}"/>
              </a:ext>
            </a:extLst>
          </p:cNvPr>
          <p:cNvSpPr>
            <a:spLocks noGrp="1" noRot="1" noChangeAspect="1" noTextEdit="1"/>
          </p:cNvSpPr>
          <p:nvPr>
            <p:ph type="sldImg"/>
          </p:nvPr>
        </p:nvSpPr>
        <p:spPr>
          <a:xfrm>
            <a:off x="381000" y="685800"/>
            <a:ext cx="6096000" cy="3429000"/>
          </a:xfrm>
          <a:ln/>
        </p:spPr>
      </p:sp>
      <p:sp>
        <p:nvSpPr>
          <p:cNvPr id="39938" name="Notes Placeholder 2">
            <a:extLst>
              <a:ext uri="{FF2B5EF4-FFF2-40B4-BE49-F238E27FC236}">
                <a16:creationId xmlns:a16="http://schemas.microsoft.com/office/drawing/2014/main" id="{82ED23C3-671D-5945-942D-2B9F09368B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13. Planets by the thousands—exoplanets &amp; the coronagraph</a:t>
            </a:r>
          </a:p>
          <a:p>
            <a:r>
              <a:rPr lang="en-US" sz="1200" kern="1200" dirty="0">
                <a:effectLst/>
                <a:latin typeface="Arial" pitchFamily="34" charset="0"/>
                <a:ea typeface="ＭＳ Ｐゴシック" charset="0"/>
                <a:cs typeface="Arial" pitchFamily="34" charset="0"/>
              </a:rPr>
              <a:t> </a:t>
            </a: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Key points to discuss:</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demonstrate the function of new coronagraph technology.</a:t>
            </a:r>
          </a:p>
          <a:p>
            <a:pPr marL="457200" lvl="1" indent="0">
              <a:buFont typeface="Arial" panose="020B0604020202020204" pitchFamily="34" charset="0"/>
              <a:buNone/>
            </a:pP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Only a handful of exoplanets have been imaged to date from the ground and with the Hubble Space Telescope. We have obtained spectra on an even smaller number. All of them are gas giants more massive than Jupiter.</a:t>
            </a:r>
          </a:p>
          <a:p>
            <a:pPr marL="457200" lvl="1" indent="0">
              <a:buFont typeface="Arial" panose="020B0604020202020204" pitchFamily="34" charset="0"/>
              <a:buNone/>
            </a:pP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provides the first opportunity to directly image and characterize Jupiter analogs. These are Jupiter-sized planets in Jupiter-like orbits around Sun-like stars.</a:t>
            </a:r>
          </a:p>
          <a:p>
            <a:pPr marL="457200" lvl="1" indent="0">
              <a:buFont typeface="Arial" panose="020B0604020202020204" pitchFamily="34" charset="0"/>
              <a:buNone/>
            </a:pP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Goal for future coronagraphs: direct images of Earth-sized planets around Sun-like stars. Roman is the necessary stepping-stone to the technology for future missions.</a:t>
            </a:r>
          </a:p>
          <a:p>
            <a:pPr lvl="0"/>
            <a:endParaRPr lang="en-US" sz="1200" kern="1200" dirty="0">
              <a:effectLst/>
              <a:latin typeface="Arial" pitchFamily="34" charset="0"/>
              <a:ea typeface="ＭＳ Ｐゴシック" charset="0"/>
              <a:cs typeface="Arial" pitchFamily="34" charset="0"/>
            </a:endParaRP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More in-depth messaging:</a:t>
            </a:r>
          </a:p>
          <a:p>
            <a:r>
              <a:rPr lang="en-US" sz="1200" kern="1200" dirty="0">
                <a:effectLst/>
                <a:latin typeface="Arial" pitchFamily="34" charset="0"/>
                <a:ea typeface="ＭＳ Ｐゴシック" charset="0"/>
                <a:cs typeface="Arial" pitchFamily="34" charset="0"/>
              </a:rPr>
              <a:t>The coronagraph image shown here demonstrates how this type of instrument works—the star at the center of the image is blocked out, so that the light from the planets around it can be detected; it is not unlike holding up your hand to block out the Sun so you can see something in front of you more clearly.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This image was taken from the ground. Roman will be observing from above the atmosphere, where it will have a much sharper view.</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Roman’s demonstration of advanced coronagraph technology is an important step toward finding and imaging Earth-like planets. </a:t>
            </a:r>
          </a:p>
          <a:p>
            <a:r>
              <a:rPr lang="en-US" sz="1200" kern="1200" dirty="0">
                <a:effectLst/>
                <a:latin typeface="Arial" pitchFamily="34" charset="0"/>
                <a:ea typeface="ＭＳ Ｐゴシック" charset="0"/>
                <a:cs typeface="Arial" pitchFamily="34" charset="0"/>
              </a:rPr>
              <a:t> </a:t>
            </a: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p>
          <a:p>
            <a:r>
              <a:rPr lang="en-US" sz="1200" kern="1200" dirty="0">
                <a:effectLst/>
                <a:latin typeface="Arial" pitchFamily="34" charset="0"/>
                <a:ea typeface="ＭＳ Ｐゴシック" charset="0"/>
                <a:cs typeface="Arial" pitchFamily="34" charset="0"/>
              </a:rPr>
              <a:t>Coronagraph video: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https://svs.gsfc.nasa.gov/13325</a:t>
            </a:r>
            <a:r>
              <a:rPr lang="en-US" sz="1200" kern="1200" dirty="0">
                <a:solidFill>
                  <a:srgbClr val="0070C0"/>
                </a:solidFill>
                <a:effectLst/>
                <a:latin typeface="Arial" pitchFamily="34" charset="0"/>
                <a:ea typeface="ＭＳ Ｐゴシック" charset="0"/>
                <a:cs typeface="Arial" pitchFamily="34" charset="0"/>
              </a:rPr>
              <a:t> </a:t>
            </a:r>
            <a:endParaRPr lang="en-US" sz="1200" kern="1200" dirty="0">
              <a:effectLst/>
              <a:latin typeface="Arial" pitchFamily="34" charset="0"/>
              <a:ea typeface="ＭＳ Ｐゴシック" charset="0"/>
              <a:cs typeface="Arial" pitchFamily="34" charset="0"/>
            </a:endParaRPr>
          </a:p>
          <a:p>
            <a:pPr lvl="0"/>
            <a:endParaRPr lang="en-US" sz="1200" kern="1200" dirty="0">
              <a:effectLst/>
              <a:latin typeface="Arial" pitchFamily="34" charset="0"/>
              <a:ea typeface="ＭＳ Ｐゴシック" charset="0"/>
              <a:cs typeface="Arial" pitchFamily="34" charset="0"/>
            </a:endParaRP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Image credit: Jason Wang (Caltech)/Christian </a:t>
            </a:r>
            <a:r>
              <a:rPr lang="en-US" sz="1200" kern="1200" dirty="0" err="1">
                <a:effectLst/>
                <a:latin typeface="Arial" pitchFamily="34" charset="0"/>
                <a:ea typeface="ＭＳ Ｐゴシック" charset="0"/>
                <a:cs typeface="Arial" pitchFamily="34" charset="0"/>
              </a:rPr>
              <a:t>Marois</a:t>
            </a:r>
            <a:r>
              <a:rPr lang="en-US" sz="1200" kern="1200" dirty="0">
                <a:effectLst/>
                <a:latin typeface="Arial" pitchFamily="34" charset="0"/>
                <a:ea typeface="ＭＳ Ｐゴシック" charset="0"/>
                <a:cs typeface="Arial" pitchFamily="34" charset="0"/>
              </a:rPr>
              <a:t> (NRC Herzberg)</a:t>
            </a:r>
          </a:p>
          <a:p>
            <a:r>
              <a:rPr lang="en-US" sz="1200" kern="1200" dirty="0">
                <a:effectLst/>
                <a:latin typeface="Arial" pitchFamily="34" charset="0"/>
                <a:ea typeface="ＭＳ Ｐゴシック" charset="0"/>
                <a:cs typeface="Arial" pitchFamily="34" charset="0"/>
              </a:rPr>
              <a:t>Near-infrared telescope image: Keck</a:t>
            </a:r>
          </a:p>
          <a:p>
            <a:r>
              <a:rPr lang="en-US" sz="1200" kern="1200" dirty="0">
                <a:effectLst/>
                <a:latin typeface="Arial" pitchFamily="34" charset="0"/>
                <a:ea typeface="ＭＳ Ｐゴシック" charset="0"/>
                <a:cs typeface="Arial" pitchFamily="34" charset="0"/>
              </a:rPr>
              <a:t>This near-IR, ground-based image from the Keck Telescope was created using a coronagraph to block out the young star at the center. Even with some stray starlight entering the telescope, researchers were able detect four Jupiter-mass objects orbiting around the young star.</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This image was taken from the ground. Roman will be observing from above Earth’s atmosphere, where it will have a much sharper view. In addition, Roman’s “inner working angle” will be smaller than current ground-based telescopes—i.e., we can image closer to the star itself to look for planets that are orbiting more closely to its host star.</a:t>
            </a:r>
          </a:p>
          <a:p>
            <a:r>
              <a:rPr lang="en-US" sz="1200" kern="1200" dirty="0">
                <a:effectLst/>
                <a:latin typeface="Arial" pitchFamily="34" charset="0"/>
                <a:ea typeface="ＭＳ Ｐゴシック" charset="0"/>
                <a:cs typeface="Arial" pitchFamily="34" charset="0"/>
              </a:rPr>
              <a:t> </a:t>
            </a: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Links to more background info:</a:t>
            </a: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https://roman.gsfc.nasa.gov/exoplanets_direct_imaging.html</a:t>
            </a:r>
            <a:endParaRPr lang="en-US" sz="1200" u="sng" kern="1200" dirty="0">
              <a:solidFill>
                <a:srgbClr val="0070C0"/>
              </a:solidFill>
              <a:effectLst/>
              <a:latin typeface="Arial" pitchFamily="34" charset="0"/>
              <a:ea typeface="ＭＳ Ｐゴシック" charset="0"/>
              <a:cs typeface="Arial" pitchFamily="34" charset="0"/>
            </a:endParaRPr>
          </a:p>
          <a:p>
            <a:r>
              <a:rPr lang="en-US" dirty="0">
                <a:solidFill>
                  <a:srgbClr val="0070C0"/>
                </a:solidFill>
                <a:hlinkClick r:id="rId5">
                  <a:extLst>
                    <a:ext uri="{A12FA001-AC4F-418D-AE19-62706E023703}">
                      <ahyp:hlinkClr xmlns:ahyp="http://schemas.microsoft.com/office/drawing/2018/hyperlinkcolor" val="tx"/>
                    </a:ext>
                  </a:extLst>
                </a:hlinkClick>
              </a:rPr>
              <a:t>https://www.ipac.caltech.edu/news/nasa-s-roman-mission-could-snap-first-image-of-a-jupiter-like-world</a:t>
            </a:r>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JPL Roman Coronagraph website, with “Reference Information Slides” at the bottom of the page: </a:t>
            </a: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https://www.jpl.nasa.gov/missions/the-nancy-grace-roman-space-telescope</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https://roman.ipac.caltech.edu</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https://roman.ipac.caltech.edu/sims/Param_db.html</a:t>
            </a:r>
            <a:endParaRPr lang="en-US" sz="1200" kern="1200" dirty="0">
              <a:solidFill>
                <a:srgbClr val="0070C0"/>
              </a:solidFill>
              <a:effectLst/>
              <a:latin typeface="Arial" pitchFamily="34" charset="0"/>
              <a:ea typeface="ＭＳ Ｐゴシック" charset="0"/>
              <a:cs typeface="Arial" pitchFamily="34" charset="0"/>
            </a:endParaRPr>
          </a:p>
          <a:p>
            <a:r>
              <a:rPr lang="en-US" sz="1200" kern="1200" dirty="0">
                <a:solidFill>
                  <a:srgbClr val="0070C0"/>
                </a:solidFill>
                <a:effectLst/>
                <a:latin typeface="Arial" pitchFamily="34" charset="0"/>
                <a:ea typeface="ＭＳ Ｐゴシック" charset="0"/>
                <a:cs typeface="Arial" pitchFamily="34" charset="0"/>
              </a:rPr>
              <a:t> </a:t>
            </a:r>
          </a:p>
          <a:p>
            <a:r>
              <a:rPr lang="en-US" sz="1200" u="sng" kern="1200" dirty="0">
                <a:solidFill>
                  <a:srgbClr val="0070C0"/>
                </a:solidFill>
                <a:effectLst/>
                <a:latin typeface="Arial" pitchFamily="34" charset="0"/>
                <a:ea typeface="ＭＳ Ｐゴシック" charset="0"/>
                <a:cs typeface="Arial" pitchFamily="34" charset="0"/>
                <a:hlinkClick r:id="rId9">
                  <a:extLst>
                    <a:ext uri="{A12FA001-AC4F-418D-AE19-62706E023703}">
                      <ahyp:hlinkClr xmlns:ahyp="http://schemas.microsoft.com/office/drawing/2018/hyperlinkcolor" val="tx"/>
                    </a:ext>
                  </a:extLst>
                </a:hlinkClick>
              </a:rPr>
              <a:t>https://ui.adsabs.harvard.edu/abs/2016PASP..128b5003R/abstract</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10">
                  <a:extLst>
                    <a:ext uri="{A12FA001-AC4F-418D-AE19-62706E023703}">
                      <ahyp:hlinkClr xmlns:ahyp="http://schemas.microsoft.com/office/drawing/2018/hyperlinkcolor" val="tx"/>
                    </a:ext>
                  </a:extLst>
                </a:hlinkClick>
              </a:rPr>
              <a:t>https://ui.adsabs.harvard.edu/abs/2019AJ....157..132L/abstract</a:t>
            </a:r>
            <a:endParaRPr lang="en-US" sz="1200" u="sng"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IPAC Exoplanet Slides – </a:t>
            </a:r>
            <a:r>
              <a:rPr lang="en-US" u="sng" dirty="0">
                <a:solidFill>
                  <a:srgbClr val="0070C0"/>
                </a:solidFill>
                <a:effectLst/>
                <a:hlinkClick r:id="rId11">
                  <a:extLst>
                    <a:ext uri="{A12FA001-AC4F-418D-AE19-62706E023703}">
                      <ahyp:hlinkClr xmlns:ahyp="http://schemas.microsoft.com/office/drawing/2018/hyperlinkcolor" val="tx"/>
                    </a:ext>
                  </a:extLst>
                </a:hlinkClick>
              </a:rPr>
              <a:t>https://roman.ipac.caltech.edu/Introductory_Slides.html</a:t>
            </a:r>
            <a:endParaRPr lang="en-US" sz="1200" kern="1200" dirty="0">
              <a:solidFill>
                <a:srgbClr val="0070C0"/>
              </a:solidFill>
              <a:effectLst/>
              <a:latin typeface="Arial" pitchFamily="34" charset="0"/>
              <a:ea typeface="ＭＳ Ｐゴシック" charset="0"/>
              <a:cs typeface="Arial" pitchFamily="34" charset="0"/>
            </a:endParaRPr>
          </a:p>
          <a:p>
            <a:endParaRPr lang="en-US" sz="1600" kern="1200" dirty="0">
              <a:solidFill>
                <a:schemeClr val="bg1"/>
              </a:solidFill>
              <a:effectLst/>
              <a:latin typeface="Arial" pitchFamily="34" charset="0"/>
              <a:ea typeface="ＭＳ Ｐゴシック" charset="0"/>
              <a:cs typeface="Arial" pitchFamily="34" charset="0"/>
            </a:endParaRPr>
          </a:p>
          <a:p>
            <a:endParaRPr lang="en-US" sz="1600" kern="1200" dirty="0">
              <a:solidFill>
                <a:schemeClr val="bg1"/>
              </a:solidFill>
              <a:effectLst/>
              <a:latin typeface="Arial" pitchFamily="34" charset="0"/>
              <a:ea typeface="ＭＳ Ｐゴシック" charset="0"/>
              <a:cs typeface="Arial" pitchFamily="34" charset="0"/>
            </a:endParaRPr>
          </a:p>
        </p:txBody>
      </p:sp>
      <p:sp>
        <p:nvSpPr>
          <p:cNvPr id="39939" name="Slide Number Placeholder 3">
            <a:extLst>
              <a:ext uri="{FF2B5EF4-FFF2-40B4-BE49-F238E27FC236}">
                <a16:creationId xmlns:a16="http://schemas.microsoft.com/office/drawing/2014/main" id="{A895E661-CDB3-5B4B-A2E0-A5D1E184A2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57C8B2-A69D-FD4E-A6A6-80EF36C50EA4}" type="slidenum">
              <a:rPr lang="en-US" altLang="en-US" sz="1200">
                <a:cs typeface="Arial" panose="020B0604020202020204" pitchFamily="34" charset="0"/>
              </a:rPr>
              <a:pPr eaLnBrk="1" hangingPunct="1"/>
              <a:t>13</a:t>
            </a:fld>
            <a:endParaRPr lang="en-US" altLang="en-US" sz="120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A6DBA2B-A6BF-4148-B35A-2B30A26A474A}"/>
              </a:ext>
            </a:extLst>
          </p:cNvPr>
          <p:cNvSpPr>
            <a:spLocks noGrp="1" noRot="1" noChangeAspect="1" noTextEdit="1"/>
          </p:cNvSpPr>
          <p:nvPr>
            <p:ph type="sldImg"/>
          </p:nvPr>
        </p:nvSpPr>
        <p:spPr>
          <a:xfrm>
            <a:off x="381000" y="685800"/>
            <a:ext cx="6096000" cy="3429000"/>
          </a:xfrm>
          <a:ln/>
        </p:spPr>
      </p:sp>
      <p:sp>
        <p:nvSpPr>
          <p:cNvPr id="50178" name="Notes Placeholder 2">
            <a:extLst>
              <a:ext uri="{FF2B5EF4-FFF2-40B4-BE49-F238E27FC236}">
                <a16:creationId xmlns:a16="http://schemas.microsoft.com/office/drawing/2014/main" id="{728AD377-68F2-AE45-88FE-827D6BE199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14. Planets by the thousands—the Solar System</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lvl="1"/>
            <a:r>
              <a:rPr lang="en-US" sz="1200" kern="1200" dirty="0">
                <a:effectLst/>
                <a:latin typeface="Arial" pitchFamily="34" charset="0"/>
                <a:ea typeface="ＭＳ Ｐゴシック" charset="0"/>
                <a:cs typeface="Arial" pitchFamily="34" charset="0"/>
              </a:rPr>
              <a:t> </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As Roman looks into distant space, it will also be capturing a lot of information about the Solar System in the foreground.</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provide a wealth of data both on known Solar System objects—i.e., the eight planets, dwarf planets, moons and asteroids—plus new, previously unknown small, faint objects.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Roman's sensitivity, large field of view, and repeated survey observations will enable discoveries of faint objects in the Solar System that have previously gone unseen. As Roman looks through the Solar System into deep space, the telescope will collect a wealth of data that can shed light on its history and development over time.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 J. Kang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 </a:t>
            </a:r>
          </a:p>
          <a:p>
            <a:pPr marL="0" indent="0">
              <a:buFont typeface="Wingdings" pitchFamily="2" charset="2"/>
              <a:buNone/>
            </a:pPr>
            <a:r>
              <a:rPr lang="en-US" sz="1200" kern="1200" dirty="0">
                <a:effectLst/>
                <a:latin typeface="Arial" pitchFamily="34" charset="0"/>
                <a:ea typeface="ＭＳ Ｐゴシック" charset="0"/>
                <a:cs typeface="Arial" pitchFamily="34" charset="0"/>
              </a:rPr>
              <a:t>Solar System science with Roman:</a:t>
            </a:r>
            <a:r>
              <a:rPr lang="en-US" sz="1400" u="none" kern="1200" dirty="0">
                <a:effectLst/>
                <a:latin typeface="Arial" pitchFamily="34" charset="0"/>
                <a:ea typeface="ＭＳ Ｐゴシック" charset="0"/>
                <a:cs typeface="Arial"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https://ui.adsabs.harvard.edu/abs/2018JATIS...4c4003H/abstract</a:t>
            </a:r>
            <a:endParaRPr lang="en-US" sz="1200" kern="1200" dirty="0">
              <a:solidFill>
                <a:srgbClr val="0070C0"/>
              </a:solidFill>
              <a:effectLst/>
              <a:latin typeface="Arial" pitchFamily="34" charset="0"/>
              <a:ea typeface="ＭＳ Ｐゴシック" charset="0"/>
              <a:cs typeface="Arial" pitchFamily="34" charset="0"/>
            </a:endParaRPr>
          </a:p>
        </p:txBody>
      </p:sp>
      <p:sp>
        <p:nvSpPr>
          <p:cNvPr id="50179" name="Slide Number Placeholder 3">
            <a:extLst>
              <a:ext uri="{FF2B5EF4-FFF2-40B4-BE49-F238E27FC236}">
                <a16:creationId xmlns:a16="http://schemas.microsoft.com/office/drawing/2014/main" id="{076D3A7E-734A-3F43-BF1F-6CDC592468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A98E7C-D2C4-D145-B7E6-FF252D476978}" type="slidenum">
              <a:rPr lang="en-US" altLang="en-US" sz="1200">
                <a:cs typeface="Arial" panose="020B0604020202020204" pitchFamily="34" charset="0"/>
              </a:rPr>
              <a:pPr eaLnBrk="1" hangingPunct="1"/>
              <a:t>14</a:t>
            </a:fld>
            <a:endParaRPr lang="en-US" altLang="en-US" sz="120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15. Roman Science—Stars by the billions-intro</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Astronomy began with stargazing, but there is still so much we don’t know about how stars form, how they affect one another in dense star-forming regions, and the role they play in the development of galaxies over time.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A combination of three things makes Roman’s study of stars special:</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Wingdings" pitchFamily="2" charset="2"/>
              <a:buChar char="§"/>
            </a:pPr>
            <a:r>
              <a:rPr lang="en-US" sz="1200" kern="1200" dirty="0">
                <a:effectLst/>
                <a:latin typeface="Arial" pitchFamily="34" charset="0"/>
                <a:ea typeface="ＭＳ Ｐゴシック" charset="0"/>
                <a:cs typeface="Arial" pitchFamily="34" charset="0"/>
              </a:rPr>
              <a:t>Roman will </a:t>
            </a:r>
            <a:r>
              <a:rPr lang="en-US" sz="1200" b="0" kern="1200" dirty="0">
                <a:effectLst/>
                <a:latin typeface="Arial" pitchFamily="34" charset="0"/>
                <a:ea typeface="ＭＳ Ｐゴシック" charset="0"/>
                <a:cs typeface="Arial" pitchFamily="34" charset="0"/>
              </a:rPr>
              <a:t>detect near-infrared light, which passes through cloudy nebulae to reveal stars hidden in visible light.</a:t>
            </a:r>
            <a:endParaRPr lang="en-US" sz="1400" b="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b="0" kern="1200" dirty="0">
                <a:effectLst/>
                <a:latin typeface="Arial" pitchFamily="34" charset="0"/>
                <a:ea typeface="ＭＳ Ｐゴシック" charset="0"/>
                <a:cs typeface="Arial" pitchFamily="34" charset="0"/>
              </a:rPr>
              <a:t>Roman’s high resolution will provide unprecedentedly clear views.</a:t>
            </a:r>
            <a:endParaRPr lang="en-US" sz="1400" b="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b="0" kern="1200" dirty="0">
                <a:effectLst/>
                <a:latin typeface="Arial" pitchFamily="34" charset="0"/>
                <a:ea typeface="ＭＳ Ｐゴシック" charset="0"/>
                <a:cs typeface="Arial" pitchFamily="34" charset="0"/>
              </a:rPr>
              <a:t>Roman’s huge field of view will collect a census of stars that </a:t>
            </a:r>
            <a:r>
              <a:rPr lang="en-US" sz="1200" kern="1200" dirty="0">
                <a:effectLst/>
                <a:latin typeface="Arial" pitchFamily="34" charset="0"/>
                <a:ea typeface="ＭＳ Ｐゴシック" charset="0"/>
                <a:cs typeface="Arial" pitchFamily="34" charset="0"/>
              </a:rPr>
              <a:t>will provide new insight into their still-mysterious formation and processes.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a:t>
            </a:r>
            <a:r>
              <a:rPr lang="en-US" sz="1200" b="0" i="0" kern="1200" dirty="0">
                <a:effectLst/>
                <a:latin typeface="Arial" pitchFamily="34" charset="0"/>
                <a:ea typeface="ＭＳ Ｐゴシック" charset="0"/>
                <a:cs typeface="Arial" pitchFamily="34" charset="0"/>
              </a:rPr>
              <a:t> </a:t>
            </a:r>
            <a:r>
              <a:rPr lang="en-US" sz="1200" b="0" i="0" kern="1200" dirty="0" err="1">
                <a:effectLst/>
                <a:latin typeface="Arial" pitchFamily="34" charset="0"/>
                <a:ea typeface="ＭＳ Ｐゴシック" charset="0"/>
                <a:cs typeface="Arial" pitchFamily="34" charset="0"/>
              </a:rPr>
              <a:t>Zolt</a:t>
            </a:r>
            <a:r>
              <a:rPr lang="en-US" sz="1200" b="0" i="0" kern="1200" dirty="0">
                <a:effectLst/>
                <a:latin typeface="Arial" pitchFamily="34" charset="0"/>
                <a:ea typeface="ＭＳ Ｐゴシック" charset="0"/>
                <a:cs typeface="Arial" pitchFamily="34" charset="0"/>
              </a:rPr>
              <a:t> </a:t>
            </a:r>
            <a:r>
              <a:rPr lang="en-US" sz="1200" b="0" i="0" kern="1200" dirty="0" err="1">
                <a:effectLst/>
                <a:latin typeface="Arial" pitchFamily="34" charset="0"/>
                <a:ea typeface="ＭＳ Ｐゴシック" charset="0"/>
                <a:cs typeface="Arial" pitchFamily="34" charset="0"/>
              </a:rPr>
              <a:t>Levay</a:t>
            </a:r>
            <a:r>
              <a:rPr lang="en-US" sz="1200" b="0" i="0" kern="1200" dirty="0">
                <a:effectLst/>
                <a:latin typeface="Arial" pitchFamily="34" charset="0"/>
                <a:ea typeface="ＭＳ Ｐゴシック" charset="0"/>
                <a:cs typeface="Arial" pitchFamily="34" charset="0"/>
              </a:rPr>
              <a:t> | Monument Valley Navajo Tribal Park, Arizona </a:t>
            </a:r>
            <a:r>
              <a:rPr lang="en-US" sz="1200" b="0" i="0" kern="1200" dirty="0" err="1">
                <a:effectLst/>
                <a:latin typeface="Arial" pitchFamily="34" charset="0"/>
                <a:ea typeface="ＭＳ Ｐゴシック" charset="0"/>
                <a:cs typeface="Arial" pitchFamily="34" charset="0"/>
              </a:rPr>
              <a:t>ǀ</a:t>
            </a:r>
            <a:r>
              <a:rPr lang="en-US" sz="1200" b="0" i="0" kern="1200" dirty="0">
                <a:effectLst/>
                <a:latin typeface="Arial" pitchFamily="34" charset="0"/>
                <a:ea typeface="ＭＳ Ｐゴシック" charset="0"/>
                <a:cs typeface="Arial" pitchFamily="34" charset="0"/>
              </a:rPr>
              <a:t> 2016</a:t>
            </a:r>
          </a:p>
          <a:p>
            <a:pPr marL="171450" indent="-171450">
              <a:buFont typeface="Wingdings" pitchFamily="2" charset="2"/>
              <a:buChar char="q"/>
            </a:pPr>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b="0" i="0" kern="1200" dirty="0">
                <a:effectLst/>
                <a:latin typeface="Arial" pitchFamily="34" charset="0"/>
                <a:ea typeface="ＭＳ Ｐゴシック" charset="0"/>
                <a:cs typeface="Arial" pitchFamily="34" charset="0"/>
              </a:rPr>
              <a:t>Image info:</a:t>
            </a:r>
            <a:br>
              <a:rPr lang="en-US" sz="1400" dirty="0"/>
            </a:br>
            <a:r>
              <a:rPr lang="en-US" sz="1200" b="0" i="0" kern="1200" dirty="0">
                <a:effectLst/>
                <a:latin typeface="Arial" pitchFamily="34" charset="0"/>
                <a:ea typeface="ＭＳ Ｐゴシック" charset="0"/>
                <a:cs typeface="Arial" pitchFamily="34" charset="0"/>
              </a:rPr>
              <a:t>The fall night sky along the Colorado-Arizona border. The star trails are an artifact of Earth’s rotation: this photograph is a composite of 59 exposures of 20 seconds each.</a:t>
            </a:r>
            <a:br>
              <a:rPr lang="en-US" sz="1400" dirty="0"/>
            </a:br>
            <a:r>
              <a:rPr lang="en-US" sz="1200" b="1" i="0" kern="1200" dirty="0">
                <a:effectLst/>
                <a:latin typeface="Arial" pitchFamily="34" charset="0"/>
                <a:ea typeface="ＭＳ Ｐゴシック" charset="0"/>
                <a:cs typeface="Arial" pitchFamily="34" charset="0"/>
              </a:rPr>
              <a:t>Exposure Date</a:t>
            </a:r>
            <a:r>
              <a:rPr lang="en-US" sz="1200" b="0" i="0" kern="1200" dirty="0">
                <a:effectLst/>
                <a:latin typeface="Arial" pitchFamily="34" charset="0"/>
                <a:ea typeface="ＭＳ Ｐゴシック" charset="0"/>
                <a:cs typeface="Arial" pitchFamily="34" charset="0"/>
              </a:rPr>
              <a:t>: October 4, 2016</a:t>
            </a:r>
            <a:br>
              <a:rPr lang="en-US" sz="1400" dirty="0"/>
            </a:br>
            <a:r>
              <a:rPr lang="en-US" sz="1200" b="1" i="0" kern="1200" dirty="0">
                <a:effectLst/>
                <a:latin typeface="Arial" pitchFamily="34" charset="0"/>
                <a:ea typeface="ＭＳ Ｐゴシック" charset="0"/>
                <a:cs typeface="Arial" pitchFamily="34" charset="0"/>
              </a:rPr>
              <a:t>Camera</a:t>
            </a:r>
            <a:r>
              <a:rPr lang="en-US" sz="1200" b="0" i="0" kern="1200" dirty="0">
                <a:effectLst/>
                <a:latin typeface="Arial" pitchFamily="34" charset="0"/>
                <a:ea typeface="ＭＳ Ｐゴシック" charset="0"/>
                <a:cs typeface="Arial" pitchFamily="34" charset="0"/>
              </a:rPr>
              <a:t>: Nikon D800</a:t>
            </a:r>
            <a:br>
              <a:rPr lang="en-US" sz="1400" dirty="0"/>
            </a:br>
            <a:r>
              <a:rPr lang="en-US" sz="1200" b="1" i="0" kern="1200" dirty="0">
                <a:effectLst/>
                <a:latin typeface="Arial" pitchFamily="34" charset="0"/>
                <a:ea typeface="ＭＳ Ｐゴシック" charset="0"/>
                <a:cs typeface="Arial" pitchFamily="34" charset="0"/>
              </a:rPr>
              <a:t>Lens</a:t>
            </a:r>
            <a:r>
              <a:rPr lang="en-US" sz="1200" b="0" i="0" kern="1200" dirty="0">
                <a:effectLst/>
                <a:latin typeface="Arial" pitchFamily="34" charset="0"/>
                <a:ea typeface="ＭＳ Ｐゴシック" charset="0"/>
                <a:cs typeface="Arial" pitchFamily="34" charset="0"/>
              </a:rPr>
              <a:t>: Nikon 20 mm; f/1.8</a:t>
            </a:r>
            <a:br>
              <a:rPr lang="en-US" sz="1400" dirty="0"/>
            </a:br>
            <a:r>
              <a:rPr lang="en-US" sz="1200" b="1" i="0" kern="1200" dirty="0">
                <a:effectLst/>
                <a:latin typeface="Arial" pitchFamily="34" charset="0"/>
                <a:ea typeface="ＭＳ Ｐゴシック" charset="0"/>
                <a:cs typeface="Arial" pitchFamily="34" charset="0"/>
              </a:rPr>
              <a:t>Exposure</a:t>
            </a:r>
            <a:r>
              <a:rPr lang="en-US" sz="1200" b="0" i="0" kern="1200" dirty="0">
                <a:effectLst/>
                <a:latin typeface="Arial" pitchFamily="34" charset="0"/>
                <a:ea typeface="ＭＳ Ｐゴシック" charset="0"/>
                <a:cs typeface="Arial" pitchFamily="34" charset="0"/>
              </a:rPr>
              <a:t>: 20 sec; ISO 3200; composite of 59 exposures</a:t>
            </a:r>
            <a:endParaRPr lang="en-US" sz="1400" kern="1200" dirty="0">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15</a:t>
            </a:fld>
            <a:endParaRPr lang="en-US" altLang="en-US"/>
          </a:p>
        </p:txBody>
      </p:sp>
    </p:spTree>
    <p:extLst>
      <p:ext uri="{BB962C8B-B14F-4D97-AF65-F5344CB8AC3E}">
        <p14:creationId xmlns:p14="http://schemas.microsoft.com/office/powerpoint/2010/main" val="1889783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 16. Roman Science—Stars by the billions—stellar lifecycle</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b="1" kern="1200" dirty="0">
                <a:effectLst/>
                <a:latin typeface="Arial" pitchFamily="34" charset="0"/>
                <a:ea typeface="ＭＳ Ｐゴシック" charset="0"/>
                <a:cs typeface="Arial" pitchFamily="34" charset="0"/>
              </a:rPr>
              <a:t>Example </a:t>
            </a:r>
            <a:r>
              <a:rPr lang="en-US" sz="1200" kern="1200" dirty="0">
                <a:effectLst/>
                <a:latin typeface="Arial" pitchFamily="34" charset="0"/>
                <a:ea typeface="ＭＳ Ｐゴシック" charset="0"/>
                <a:cs typeface="Arial" pitchFamily="34" charset="0"/>
              </a:rPr>
              <a:t>image on slide: the star-forming region in the Carina Nebula, captured by Hubble and a ground-based telescope.</a:t>
            </a:r>
            <a:endParaRPr lang="en-US" sz="14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Busy “star-forming” regions display all the stages of the stellar lifecycle, if you take a broad enough view. So-called stellar “death” seeds new star formation.</a:t>
            </a:r>
            <a:endParaRPr lang="en-US" sz="14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Roman’s large field of view will allow for viewing various stages of the stellar lifecycle in one environment, including:</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Young protostars blasting out jets</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Star clusters</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Clouds of gas and dust</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Stellar “death”—when it has expended all its fuel. For massive stars, this is a supernova</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Stars are engines of creation, fusing elements that go on to make up the rest of the universe, including elements like carbon, oxygen, and nitrogen that are essential for life on Earth. This is why discovering the secrets of star formation and development are important to understanding overall big questions about the universe and life as we know it.</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With Roman's near-infrared capabilities, Roman can “see through” some of the obscuring dust to study forming stars embedded inside.</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With the large expansive view, Roman can study how star formation in one region can affect star formation in other areas of the same nebula—it could limit it or encourage it.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With Hubble-like resolution, imaging over time can find time-variable features, like </a:t>
            </a:r>
            <a:r>
              <a:rPr lang="en-US" sz="1200" kern="1200" dirty="0" err="1">
                <a:effectLst/>
                <a:latin typeface="Arial" pitchFamily="34" charset="0"/>
                <a:ea typeface="ＭＳ Ｐゴシック" charset="0"/>
                <a:cs typeface="Arial" pitchFamily="34" charset="0"/>
              </a:rPr>
              <a:t>protostellar</a:t>
            </a:r>
            <a:r>
              <a:rPr lang="en-US" sz="1200" kern="1200" dirty="0">
                <a:effectLst/>
                <a:latin typeface="Arial" pitchFamily="34" charset="0"/>
                <a:ea typeface="ＭＳ Ｐゴシック" charset="0"/>
                <a:cs typeface="Arial" pitchFamily="34" charset="0"/>
              </a:rPr>
              <a:t> jets moving outwards from young stars.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Video - Webb: The Birth of Stars: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https://www.youtube.com/watch?v=R1NiYe4xb6A</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Hubble’s “Pillars of Creation” in visible and near-infrared light: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https://webbtelescope.org/contents/media/images/4178-Image</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a:t>
            </a:r>
            <a:endParaRPr lang="en-US" sz="1400" kern="1200" dirty="0">
              <a:effectLst/>
              <a:latin typeface="Arial" pitchFamily="34" charset="0"/>
              <a:ea typeface="ＭＳ Ｐゴシック" charset="0"/>
              <a:cs typeface="Arial" pitchFamily="34" charset="0"/>
            </a:endParaRPr>
          </a:p>
          <a:p>
            <a:pPr marL="628650" lvl="1" indent="-171450">
              <a:lnSpc>
                <a:spcPct val="150000"/>
              </a:lnSpc>
              <a:spcAft>
                <a:spcPts val="600"/>
              </a:spcAft>
              <a:buFont typeface="Arial" panose="020B0604020202020204" pitchFamily="34" charset="0"/>
              <a:buChar char="•"/>
            </a:pPr>
            <a:r>
              <a:rPr lang="en-US" sz="1200" u="none" kern="1200" dirty="0">
                <a:effectLst/>
                <a:latin typeface="Arial" pitchFamily="34" charset="0"/>
                <a:ea typeface="ＭＳ Ｐゴシック" charset="0"/>
                <a:cs typeface="Arial" pitchFamily="34" charset="0"/>
              </a:rPr>
              <a:t>Background image: Nathan Smith, University of Minnesota/</a:t>
            </a:r>
            <a:r>
              <a:rPr lang="en-US" sz="1200" u="none" kern="1200" dirty="0" err="1">
                <a:effectLst/>
                <a:latin typeface="Arial" pitchFamily="34" charset="0"/>
                <a:ea typeface="ＭＳ Ｐゴシック" charset="0"/>
                <a:cs typeface="Arial" pitchFamily="34" charset="0"/>
              </a:rPr>
              <a:t>NOIRLab</a:t>
            </a:r>
            <a:r>
              <a:rPr lang="en-US" sz="1200" u="none" kern="1200" dirty="0">
                <a:effectLst/>
                <a:latin typeface="Arial" pitchFamily="34" charset="0"/>
                <a:ea typeface="ＭＳ Ｐゴシック" charset="0"/>
                <a:cs typeface="Arial" pitchFamily="34" charset="0"/>
              </a:rPr>
              <a:t>/NOAO/AURA/NSF</a:t>
            </a:r>
            <a:endParaRPr lang="en-US" sz="1400" u="none" kern="1200" dirty="0">
              <a:effectLst/>
              <a:latin typeface="Arial" pitchFamily="34" charset="0"/>
              <a:ea typeface="ＭＳ Ｐゴシック" charset="0"/>
              <a:cs typeface="Arial" pitchFamily="34" charset="0"/>
            </a:endParaRPr>
          </a:p>
          <a:p>
            <a:pPr marL="628650" lvl="1" indent="-171450">
              <a:lnSpc>
                <a:spcPct val="150000"/>
              </a:lnSpc>
              <a:spcAft>
                <a:spcPts val="600"/>
              </a:spcAft>
              <a:buFont typeface="Arial" panose="020B0604020202020204" pitchFamily="34" charset="0"/>
              <a:buChar char="•"/>
            </a:pPr>
            <a:r>
              <a:rPr lang="en-US" sz="1200" u="none" kern="1200" dirty="0">
                <a:effectLst/>
                <a:latin typeface="Arial" pitchFamily="34" charset="0"/>
                <a:ea typeface="ＭＳ Ｐゴシック" charset="0"/>
                <a:cs typeface="Arial" pitchFamily="34" charset="0"/>
              </a:rPr>
              <a:t>Mosaic: Hubble Image: NASA, ESA, N. Smith (University of California, Berkeley), and The Hubble Heritage Team (STScI/AURA); CTIO Image: N. Smith (</a:t>
            </a:r>
            <a:r>
              <a:rPr lang="en-US" dirty="0"/>
              <a:t>University of Arizona</a:t>
            </a:r>
            <a:r>
              <a:rPr lang="en-US" sz="1200" u="none" kern="1200" dirty="0">
                <a:effectLst/>
                <a:latin typeface="Arial" pitchFamily="34" charset="0"/>
                <a:ea typeface="ＭＳ Ｐゴシック" charset="0"/>
                <a:cs typeface="Arial" pitchFamily="34" charset="0"/>
              </a:rPr>
              <a:t>) and NOAO/AURA/NSF</a:t>
            </a:r>
          </a:p>
          <a:p>
            <a:pPr marL="628650" lvl="1" indent="-171450">
              <a:lnSpc>
                <a:spcPct val="150000"/>
              </a:lnSpc>
              <a:spcAft>
                <a:spcPts val="600"/>
              </a:spcAft>
              <a:buFont typeface="Arial" panose="020B0604020202020204" pitchFamily="34" charset="0"/>
              <a:buChar char="•"/>
            </a:pPr>
            <a:r>
              <a:rPr lang="en-US" sz="1200" u="none" kern="1200" dirty="0">
                <a:effectLst/>
                <a:latin typeface="Arial" pitchFamily="34" charset="0"/>
                <a:ea typeface="ＭＳ Ｐゴシック" charset="0"/>
                <a:cs typeface="Arial" pitchFamily="34" charset="0"/>
              </a:rPr>
              <a:t>Mystic Mt.: NASA, ESA, and M. </a:t>
            </a:r>
            <a:r>
              <a:rPr lang="en-US" sz="1200" u="none" kern="1200" dirty="0" err="1">
                <a:effectLst/>
                <a:latin typeface="Arial" pitchFamily="34" charset="0"/>
                <a:ea typeface="ＭＳ Ｐゴシック" charset="0"/>
                <a:cs typeface="Arial" pitchFamily="34" charset="0"/>
              </a:rPr>
              <a:t>Livio</a:t>
            </a:r>
            <a:r>
              <a:rPr lang="en-US" sz="1200" u="none" kern="1200" dirty="0">
                <a:effectLst/>
                <a:latin typeface="Arial" pitchFamily="34" charset="0"/>
                <a:ea typeface="ＭＳ Ｐゴシック" charset="0"/>
                <a:cs typeface="Arial" pitchFamily="34" charset="0"/>
              </a:rPr>
              <a:t> and the Hubble 20th Anniversary Team (STScI)</a:t>
            </a:r>
          </a:p>
          <a:p>
            <a:pPr marL="628650" lvl="1" indent="-171450">
              <a:lnSpc>
                <a:spcPct val="150000"/>
              </a:lnSpc>
              <a:spcAft>
                <a:spcPts val="600"/>
              </a:spcAft>
              <a:buFont typeface="Arial" panose="020B0604020202020204" pitchFamily="34" charset="0"/>
              <a:buChar char="•"/>
            </a:pPr>
            <a:r>
              <a:rPr lang="en-US" sz="1200" u="none" kern="1200" dirty="0">
                <a:effectLst/>
                <a:latin typeface="Arial" pitchFamily="34" charset="0"/>
                <a:ea typeface="ＭＳ Ｐゴシック" charset="0"/>
                <a:cs typeface="Arial" pitchFamily="34" charset="0"/>
              </a:rPr>
              <a:t>Eta Carina: NASA, ESA, N. Smith (University of Arizona), and J. Morse (</a:t>
            </a:r>
            <a:r>
              <a:rPr lang="en-US" sz="1200" u="none" kern="1200" dirty="0" err="1">
                <a:effectLst/>
                <a:latin typeface="Arial" pitchFamily="34" charset="0"/>
                <a:ea typeface="ＭＳ Ｐゴシック" charset="0"/>
                <a:cs typeface="Arial" pitchFamily="34" charset="0"/>
              </a:rPr>
              <a:t>BoldlyGo</a:t>
            </a:r>
            <a:r>
              <a:rPr lang="en-US" sz="1200" u="none" kern="1200" dirty="0">
                <a:effectLst/>
                <a:latin typeface="Arial" pitchFamily="34" charset="0"/>
                <a:ea typeface="ＭＳ Ｐゴシック" charset="0"/>
                <a:cs typeface="Arial" pitchFamily="34" charset="0"/>
              </a:rPr>
              <a:t> Institute)</a:t>
            </a:r>
          </a:p>
          <a:p>
            <a:pPr marL="628650" lvl="1" indent="-171450">
              <a:lnSpc>
                <a:spcPct val="150000"/>
              </a:lnSpc>
              <a:spcAft>
                <a:spcPts val="600"/>
              </a:spcAft>
              <a:buFont typeface="Arial" panose="020B0604020202020204" pitchFamily="34" charset="0"/>
              <a:buChar char="•"/>
            </a:pPr>
            <a:r>
              <a:rPr lang="en-US" sz="1200" u="none" kern="1200" dirty="0" err="1">
                <a:effectLst/>
                <a:latin typeface="Arial" pitchFamily="34" charset="0"/>
                <a:ea typeface="ＭＳ Ｐゴシック" charset="0"/>
                <a:cs typeface="Arial" pitchFamily="34" charset="0"/>
              </a:rPr>
              <a:t>Trumpler</a:t>
            </a:r>
            <a:r>
              <a:rPr lang="en-US" sz="1200" u="none" kern="1200" dirty="0">
                <a:effectLst/>
                <a:latin typeface="Arial" pitchFamily="34" charset="0"/>
                <a:ea typeface="ＭＳ Ｐゴシック" charset="0"/>
                <a:cs typeface="Arial" pitchFamily="34" charset="0"/>
              </a:rPr>
              <a:t> 14: NASA, ESA, and J. </a:t>
            </a:r>
            <a:r>
              <a:rPr lang="en-US" sz="1200" u="none" kern="1200" dirty="0" err="1">
                <a:effectLst/>
                <a:latin typeface="Arial" pitchFamily="34" charset="0"/>
                <a:ea typeface="ＭＳ Ｐゴシック" charset="0"/>
                <a:cs typeface="Arial" pitchFamily="34" charset="0"/>
              </a:rPr>
              <a:t>Maíz</a:t>
            </a:r>
            <a:r>
              <a:rPr lang="en-US" sz="1200" u="none" kern="1200" dirty="0">
                <a:effectLst/>
                <a:latin typeface="Arial" pitchFamily="34" charset="0"/>
                <a:ea typeface="ＭＳ Ｐゴシック" charset="0"/>
                <a:cs typeface="Arial" pitchFamily="34" charset="0"/>
              </a:rPr>
              <a:t> </a:t>
            </a:r>
            <a:r>
              <a:rPr lang="en-US" sz="1200" u="none" kern="1200" dirty="0" err="1">
                <a:effectLst/>
                <a:latin typeface="Arial" pitchFamily="34" charset="0"/>
                <a:ea typeface="ＭＳ Ｐゴシック" charset="0"/>
                <a:cs typeface="Arial" pitchFamily="34" charset="0"/>
              </a:rPr>
              <a:t>Apellániz</a:t>
            </a:r>
            <a:r>
              <a:rPr lang="en-US" sz="1200" u="none" kern="1200" dirty="0">
                <a:effectLst/>
                <a:latin typeface="Arial" pitchFamily="34" charset="0"/>
                <a:ea typeface="ＭＳ Ｐゴシック" charset="0"/>
                <a:cs typeface="Arial" pitchFamily="34" charset="0"/>
              </a:rPr>
              <a:t> (Institute of Astrophysics of Andalusia, Spain); acknowledgment: N. Smith (University of Arizona)</a:t>
            </a:r>
            <a:endParaRPr lang="en-US" sz="1400" u="none" kern="1200" dirty="0">
              <a:effectLst/>
              <a:latin typeface="Arial" pitchFamily="34" charset="0"/>
              <a:ea typeface="ＭＳ Ｐゴシック" charset="0"/>
              <a:cs typeface="Arial" pitchFamily="34" charset="0"/>
            </a:endParaRPr>
          </a:p>
          <a:p>
            <a:pPr marL="628650" lvl="1" indent="-171450">
              <a:lnSpc>
                <a:spcPct val="150000"/>
              </a:lnSpc>
              <a:spcAft>
                <a:spcPts val="600"/>
              </a:spcAft>
              <a:buFont typeface="Arial" panose="020B0604020202020204" pitchFamily="34" charset="0"/>
              <a:buChar char="•"/>
            </a:pPr>
            <a:r>
              <a:rPr lang="en-US" sz="1200" u="none" kern="1200" dirty="0">
                <a:effectLst/>
                <a:latin typeface="Arial" pitchFamily="34" charset="0"/>
                <a:ea typeface="ＭＳ Ｐゴシック" charset="0"/>
                <a:cs typeface="Arial" pitchFamily="34" charset="0"/>
              </a:rPr>
              <a:t>Composition:  A. Pagan (STScI)  </a:t>
            </a:r>
            <a:endParaRPr lang="en-US" sz="1400" u="none"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The Carina Nebula is an example of a star-forming region with many stages of the stellar lifecycle captured by Hubble. However, there is no guarantee that Roman will be studying this same area.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https://science.nasa.gov/astrophysics/focus-areas/how-do-stars-form-and-evolve</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Public-friendly: </a:t>
            </a: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https://webbtelescope.org/webb-science/the-star-lifecycle</a:t>
            </a:r>
            <a:endParaRPr lang="en-US" sz="1200" u="sng" kern="1200" dirty="0">
              <a:solidFill>
                <a:srgbClr val="0070C0"/>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16</a:t>
            </a:fld>
            <a:endParaRPr lang="en-US" altLang="en-US"/>
          </a:p>
        </p:txBody>
      </p:sp>
    </p:spTree>
    <p:extLst>
      <p:ext uri="{BB962C8B-B14F-4D97-AF65-F5344CB8AC3E}">
        <p14:creationId xmlns:p14="http://schemas.microsoft.com/office/powerpoint/2010/main" val="743189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E793809-6AE1-3742-9B5D-69B953103C69}"/>
              </a:ext>
            </a:extLst>
          </p:cNvPr>
          <p:cNvSpPr>
            <a:spLocks noGrp="1" noRot="1" noChangeAspect="1" noTextEdit="1"/>
          </p:cNvSpPr>
          <p:nvPr>
            <p:ph type="sldImg"/>
          </p:nvPr>
        </p:nvSpPr>
        <p:spPr>
          <a:xfrm>
            <a:off x="381000" y="685800"/>
            <a:ext cx="6096000" cy="3429000"/>
          </a:xfrm>
          <a:ln/>
        </p:spPr>
      </p:sp>
      <p:sp>
        <p:nvSpPr>
          <p:cNvPr id="54274" name="Notes Placeholder 2">
            <a:extLst>
              <a:ext uri="{FF2B5EF4-FFF2-40B4-BE49-F238E27FC236}">
                <a16:creationId xmlns:a16="http://schemas.microsoft.com/office/drawing/2014/main" id="{21618ADE-99F1-8E45-9A97-2C383BECFB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17. Roman Science—Stars by the billions—core of the Milky Way</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see large swaths of stars deep inside the dusty regions of the Milky Way center.</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pinpoint precise locations for over 200 million stars in the bulge, allowing for study of their movement over time and with that, the history of the Milky Way’s star-formation history.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This image is 1/140th a Roman field of view. There are so many stars at the center of our galaxy that in other telescopes’ views they may blur together, but Roman will see them with high clarity, distinguishing stars in the center bulge from those in the surrounding disk. Tracking the precise positions and colors of individual stars over time will provide insight on the star-formation processes in the Milky Way bulge, bar, and disk.</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b="0" i="0" kern="1200" dirty="0">
                <a:effectLst/>
                <a:latin typeface="Arial" pitchFamily="34" charset="0"/>
                <a:ea typeface="ＭＳ Ｐゴシック" charset="0"/>
                <a:cs typeface="Arial" pitchFamily="34" charset="0"/>
              </a:rPr>
              <a:t>Simulated Image Credit</a:t>
            </a:r>
            <a:r>
              <a:rPr lang="en-US" sz="1200" kern="1200" dirty="0">
                <a:effectLst/>
                <a:latin typeface="Arial" pitchFamily="34" charset="0"/>
                <a:ea typeface="ＭＳ Ｐゴシック" charset="0"/>
                <a:cs typeface="Arial" pitchFamily="34" charset="0"/>
              </a:rPr>
              <a:t>: Matthew T. Penny (Ohio State University)</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Published article: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https://iopscience.iop.org/article/10.3847/1538-4365/aafb69/pdf</a:t>
            </a:r>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Penny, M. T., 2019, </a:t>
            </a:r>
            <a:r>
              <a:rPr lang="en-US" sz="1200" kern="1200" dirty="0" err="1">
                <a:effectLst/>
                <a:latin typeface="Arial" pitchFamily="34" charset="0"/>
                <a:ea typeface="ＭＳ Ｐゴシック" charset="0"/>
                <a:cs typeface="Arial" pitchFamily="34" charset="0"/>
              </a:rPr>
              <a:t>ApJS</a:t>
            </a:r>
            <a:r>
              <a:rPr lang="en-US" sz="1200" kern="1200" dirty="0">
                <a:effectLst/>
                <a:latin typeface="Arial" pitchFamily="34" charset="0"/>
                <a:ea typeface="ＭＳ Ｐゴシック" charset="0"/>
                <a:cs typeface="Arial" pitchFamily="34" charset="0"/>
              </a:rPr>
              <a:t>, 241, 3P</a:t>
            </a:r>
            <a:endParaRPr lang="en-US" sz="1400" kern="1200" dirty="0">
              <a:effectLst/>
              <a:latin typeface="Arial" pitchFamily="34" charset="0"/>
              <a:ea typeface="ＭＳ Ｐゴシック" charset="0"/>
              <a:cs typeface="Arial" pitchFamily="34" charset="0"/>
            </a:endParaRPr>
          </a:p>
        </p:txBody>
      </p:sp>
      <p:sp>
        <p:nvSpPr>
          <p:cNvPr id="54275" name="Slide Number Placeholder 3">
            <a:extLst>
              <a:ext uri="{FF2B5EF4-FFF2-40B4-BE49-F238E27FC236}">
                <a16:creationId xmlns:a16="http://schemas.microsoft.com/office/drawing/2014/main" id="{AEB3F29C-44B5-2045-8BA5-17FF282CF7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A982DA7-E7D0-D14B-A71B-D4954F6C29D8}" type="slidenum">
              <a:rPr lang="en-US" altLang="en-US" sz="1200"/>
              <a:pPr eaLnBrk="1" hangingPunct="1"/>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724ECEE-F2D1-FE4F-A3BF-87847A578448}"/>
              </a:ext>
            </a:extLst>
          </p:cNvPr>
          <p:cNvSpPr>
            <a:spLocks noGrp="1" noRot="1" noChangeAspect="1" noTextEdit="1"/>
          </p:cNvSpPr>
          <p:nvPr>
            <p:ph type="sldImg"/>
          </p:nvPr>
        </p:nvSpPr>
        <p:spPr>
          <a:xfrm>
            <a:off x="381000" y="685800"/>
            <a:ext cx="6096000" cy="3429000"/>
          </a:xfrm>
          <a:ln/>
        </p:spPr>
      </p:sp>
      <p:sp>
        <p:nvSpPr>
          <p:cNvPr id="56322" name="Notes Placeholder 2">
            <a:extLst>
              <a:ext uri="{FF2B5EF4-FFF2-40B4-BE49-F238E27FC236}">
                <a16:creationId xmlns:a16="http://schemas.microsoft.com/office/drawing/2014/main" id="{58CB118F-A6D3-2E41-969F-A5B3FB2AD1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18. Roman Science—Stars by the billions—stars in nearby galaxies</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 galaxy shown on this slide is our Milky Way galaxy’s closest large-galaxy neighbor—the Andromeda galaxy.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Roman’s combination of high resolution and large field of view = sharp new view of nearby galaxies.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Rather than a blur of light, astronomers will be able to count the individual stars of nearby galaxies, like grains of sand on a beach.</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Understanding of individual stars and regions of stars in a galaxy provides a better understanding of the entire galaxy—how is it similar to our Milky Way galaxy, and how is it different?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Galaxies are huge cities of stars, and nearby galaxies are an opportunity to study how stars interact and behave on this large scale. What is the relationship of individual stars to the whole?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Stars are individual puzzle pieces that make up the whole picture of a galaxy.  We need to have each puzzle piece, understand everything about it (its edges, placement, size, etc.), and then we can step back when all the pieces are together to understand how the whole picture came to be.</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b="0" kern="1200" dirty="0">
                <a:effectLst/>
                <a:latin typeface="Arial" pitchFamily="34" charset="0"/>
                <a:ea typeface="ＭＳ Ｐゴシック" charset="0"/>
                <a:cs typeface="Arial" pitchFamily="34" charset="0"/>
              </a:rPr>
              <a:t>PHAT Simulated image with annotation: </a:t>
            </a:r>
            <a:r>
              <a:rPr lang="en-US" u="sng" dirty="0">
                <a:solidFill>
                  <a:srgbClr val="0070C0"/>
                </a:solidFill>
                <a:effectLst/>
                <a:hlinkClick r:id="rId3">
                  <a:extLst>
                    <a:ext uri="{A12FA001-AC4F-418D-AE19-62706E023703}">
                      <ahyp:hlinkClr xmlns:ahyp="http://schemas.microsoft.com/office/drawing/2018/hyperlinkcolor" val="tx"/>
                    </a:ext>
                  </a:extLst>
                </a:hlinkClick>
              </a:rPr>
              <a:t>https://hubblesite.org/contents/media/images/2020/02/4610-Image</a:t>
            </a:r>
            <a:endParaRPr lang="en-US" sz="1200" kern="1200" dirty="0">
              <a:effectLst/>
              <a:latin typeface="Arial" pitchFamily="34" charset="0"/>
              <a:ea typeface="ＭＳ Ｐゴシック" charset="0"/>
              <a:cs typeface="Arial" pitchFamily="34" charset="0"/>
            </a:endParaRPr>
          </a:p>
          <a:p>
            <a:r>
              <a:rPr lang="en-US" sz="1200" b="0" kern="1200" dirty="0">
                <a:effectLst/>
                <a:latin typeface="Arial" pitchFamily="34" charset="0"/>
                <a:ea typeface="ＭＳ Ｐゴシック" charset="0"/>
                <a:cs typeface="Arial" pitchFamily="34" charset="0"/>
              </a:rPr>
              <a:t>PHAT fly-through video: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https://svs.gsfc.nasa.gov/13497</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Background image: Digitized Sky Survey and R. </a:t>
            </a:r>
            <a:r>
              <a:rPr lang="en-US" sz="1200" kern="1200" dirty="0" err="1">
                <a:effectLst/>
                <a:latin typeface="Arial" pitchFamily="34" charset="0"/>
                <a:ea typeface="ＭＳ Ｐゴシック" charset="0"/>
                <a:cs typeface="Arial" pitchFamily="34" charset="0"/>
              </a:rPr>
              <a:t>Gendler</a:t>
            </a:r>
            <a:br>
              <a:rPr lang="en-US" sz="1200" kern="1200" dirty="0">
                <a:effectLst/>
                <a:latin typeface="Arial" pitchFamily="34" charset="0"/>
                <a:ea typeface="ＭＳ Ｐゴシック" charset="0"/>
                <a:cs typeface="Arial" pitchFamily="34" charset="0"/>
              </a:rPr>
            </a:br>
            <a:r>
              <a:rPr lang="en-US" sz="1200" kern="1200" dirty="0">
                <a:effectLst/>
                <a:latin typeface="Arial" pitchFamily="34" charset="0"/>
                <a:ea typeface="ＭＳ Ｐゴシック" charset="0"/>
                <a:cs typeface="Arial" pitchFamily="34" charset="0"/>
              </a:rPr>
              <a:t>Roman simulation images: NASA,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 and B. F. Williams (University of Washington)</a:t>
            </a:r>
            <a:br>
              <a:rPr lang="en-US" sz="1200" kern="1200" dirty="0">
                <a:effectLst/>
                <a:latin typeface="Arial" pitchFamily="34" charset="0"/>
                <a:ea typeface="ＭＳ Ｐゴシック" charset="0"/>
                <a:cs typeface="Arial" pitchFamily="34" charset="0"/>
              </a:rPr>
            </a:br>
            <a:r>
              <a:rPr lang="en-US" sz="1200" kern="1200" dirty="0">
                <a:effectLst/>
                <a:latin typeface="Arial" pitchFamily="34" charset="0"/>
                <a:ea typeface="ＭＳ Ｐゴシック" charset="0"/>
                <a:cs typeface="Arial" pitchFamily="34" charset="0"/>
              </a:rPr>
              <a:t>Image composition: J. DePasquale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a:p>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https://roman.gsfc.nasa.gov/large_area_near_infrared_surveys.html</a:t>
            </a:r>
            <a:endParaRPr lang="en-US" sz="1200" kern="1200" dirty="0">
              <a:effectLst/>
              <a:latin typeface="Arial" pitchFamily="34" charset="0"/>
              <a:ea typeface="ＭＳ Ｐゴシック" charset="0"/>
              <a:cs typeface="Arial" pitchFamily="34" charset="0"/>
            </a:endParaRPr>
          </a:p>
          <a:p>
            <a:r>
              <a:rPr lang="en-US" sz="1200" b="0" kern="1200" dirty="0">
                <a:effectLst/>
                <a:latin typeface="Arial" pitchFamily="34" charset="0"/>
                <a:ea typeface="ＭＳ Ｐゴシック" charset="0"/>
                <a:cs typeface="Arial" pitchFamily="34" charset="0"/>
              </a:rPr>
              <a:t>PHAT press release: </a:t>
            </a: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https://hubblesite.org/contents/news-releases/2020/news-2020-02</a:t>
            </a:r>
            <a:endParaRPr lang="en-US" sz="1200" kern="1200" dirty="0">
              <a:solidFill>
                <a:srgbClr val="0070C0"/>
              </a:solidFill>
              <a:effectLst/>
              <a:latin typeface="Arial" pitchFamily="34" charset="0"/>
              <a:ea typeface="ＭＳ Ｐゴシック" charset="0"/>
              <a:cs typeface="Arial" pitchFamily="34" charset="0"/>
            </a:endParaRPr>
          </a:p>
        </p:txBody>
      </p:sp>
      <p:sp>
        <p:nvSpPr>
          <p:cNvPr id="56323" name="Slide Number Placeholder 3">
            <a:extLst>
              <a:ext uri="{FF2B5EF4-FFF2-40B4-BE49-F238E27FC236}">
                <a16:creationId xmlns:a16="http://schemas.microsoft.com/office/drawing/2014/main" id="{87292494-C47E-354F-B9DE-149CDE65C2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889068-BB27-7544-9E8D-BFA52187E045}" type="slidenum">
              <a:rPr lang="en-US" altLang="en-US" sz="1200">
                <a:cs typeface="Arial" panose="020B0604020202020204" pitchFamily="34" charset="0"/>
              </a:rPr>
              <a:pPr eaLnBrk="1" hangingPunct="1"/>
              <a:t>18</a:t>
            </a:fld>
            <a:endParaRPr lang="en-US" altLang="en-US" sz="120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34DF580D-99D7-9442-BC84-1C7AD99742A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94594" name="Rectangle 2">
            <a:extLst>
              <a:ext uri="{FF2B5EF4-FFF2-40B4-BE49-F238E27FC236}">
                <a16:creationId xmlns:a16="http://schemas.microsoft.com/office/drawing/2014/main" id="{BF3CDBA5-7063-BC48-9C2C-A0A58B291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effectLst/>
                <a:latin typeface="Arial" pitchFamily="34" charset="0"/>
                <a:ea typeface="ＭＳ Ｐゴシック" charset="0"/>
                <a:cs typeface="Arial" pitchFamily="34" charset="0"/>
              </a:rPr>
              <a:t>19. Roman Science—Galaxies by the millions-intro</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By building up a library of galaxies over space and time, scientists can study patterns in the history of galaxy development over time—formation, mergers, and growth.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 volume of galaxy data will also allow scientists to study the history of the universe and the mysterious phenomena of dark energy as it expanded the space between galaxies.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New insight on the dynamics of individual galaxies.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William Parsons, the Third Earl of </a:t>
            </a:r>
            <a:r>
              <a:rPr lang="en-US" sz="1200" kern="1200" dirty="0" err="1">
                <a:effectLst/>
                <a:latin typeface="Arial" pitchFamily="34" charset="0"/>
                <a:ea typeface="ＭＳ Ｐゴシック" charset="0"/>
                <a:cs typeface="Arial" pitchFamily="34" charset="0"/>
              </a:rPr>
              <a:t>Rosse</a:t>
            </a:r>
            <a:r>
              <a:rPr lang="en-US" sz="1200" kern="1200" dirty="0">
                <a:effectLst/>
                <a:latin typeface="Arial" pitchFamily="34" charset="0"/>
                <a:ea typeface="ＭＳ Ｐゴシック" charset="0"/>
                <a:cs typeface="Arial" pitchFamily="34" charset="0"/>
              </a:rPr>
              <a:t> (public domain)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19</a:t>
            </a:r>
            <a:r>
              <a:rPr lang="en-US" sz="1200" kern="1200" baseline="30000" dirty="0">
                <a:effectLst/>
                <a:latin typeface="Arial" pitchFamily="34" charset="0"/>
                <a:ea typeface="ＭＳ Ｐゴシック" charset="0"/>
                <a:cs typeface="Arial" pitchFamily="34" charset="0"/>
              </a:rPr>
              <a:t>th</a:t>
            </a:r>
            <a:r>
              <a:rPr lang="en-US" sz="1200" kern="1200" dirty="0">
                <a:effectLst/>
                <a:latin typeface="Arial" pitchFamily="34" charset="0"/>
                <a:ea typeface="ＭＳ Ｐゴシック" charset="0"/>
                <a:cs typeface="Arial" pitchFamily="34" charset="0"/>
              </a:rPr>
              <a:t> century sketches of galaxies by the Earl of </a:t>
            </a:r>
            <a:r>
              <a:rPr lang="en-US" sz="1200" kern="1200" dirty="0" err="1">
                <a:effectLst/>
                <a:latin typeface="Arial" pitchFamily="34" charset="0"/>
                <a:ea typeface="ＭＳ Ｐゴシック" charset="0"/>
                <a:cs typeface="Arial" pitchFamily="34" charset="0"/>
              </a:rPr>
              <a:t>Rosse</a:t>
            </a:r>
            <a:r>
              <a:rPr lang="en-US" sz="1200" kern="1200" dirty="0">
                <a:effectLst/>
                <a:latin typeface="Arial" pitchFamily="34" charset="0"/>
                <a:ea typeface="ＭＳ Ｐゴシック" charset="0"/>
                <a:cs typeface="Arial" pitchFamily="34" charset="0"/>
              </a:rPr>
              <a:t>; From left to right: Whirlpool Galaxy (M51), the Triangulum Galaxy (M33), and M99</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Additional background:</a:t>
            </a: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https://science.nasa.gov/astrophysics/focus-areas/what-are-galaxies</a:t>
            </a:r>
            <a:endParaRPr lang="en-US" sz="1200" u="sng" kern="1200" dirty="0">
              <a:solidFill>
                <a:srgbClr val="0070C0"/>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https://hubblesite.org/science/galaxies</a:t>
            </a:r>
            <a:r>
              <a:rPr lang="en-US" dirty="0">
                <a:solidFill>
                  <a:srgbClr val="0070C0"/>
                </a:solidFill>
                <a:effectLst/>
              </a:rPr>
              <a:t> </a:t>
            </a:r>
            <a:endParaRPr lang="en-US" sz="1400" kern="1200" dirty="0">
              <a:solidFill>
                <a:srgbClr val="0070C0"/>
              </a:solidFill>
              <a:effectLst/>
              <a:latin typeface="Arial" pitchFamily="34" charset="0"/>
              <a:ea typeface="ＭＳ Ｐゴシック" charset="0"/>
              <a:cs typeface="Arial" pitchFamily="34" charset="0"/>
            </a:endParaRPr>
          </a:p>
          <a:p>
            <a:r>
              <a:rPr lang="en-US" sz="1200" kern="1200" dirty="0">
                <a:solidFill>
                  <a:schemeClr val="bg1"/>
                </a:solidFill>
                <a:effectLst/>
                <a:latin typeface="Arial" pitchFamily="34" charset="0"/>
                <a:ea typeface="ＭＳ Ｐゴシック" charset="0"/>
                <a:cs typeface="Arial" pitchFamily="34" charset="0"/>
              </a:rPr>
              <a:t>About the slide image:</a:t>
            </a:r>
            <a:r>
              <a:rPr lang="en-US" sz="1200" u="none" kern="1200" dirty="0">
                <a:solidFill>
                  <a:schemeClr val="bg1"/>
                </a:solidFill>
                <a:effectLst/>
                <a:latin typeface="Arial" pitchFamily="34" charset="0"/>
                <a:ea typeface="ＭＳ Ｐゴシック" charset="0"/>
                <a:cs typeface="Arial"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http://www.messier.seds.org/more/m-rosse.html</a:t>
            </a:r>
            <a:endParaRPr lang="en-US" sz="1200" kern="1200" dirty="0">
              <a:solidFill>
                <a:srgbClr val="0070C0"/>
              </a:solidFill>
              <a:effectLst/>
              <a:latin typeface="Arial" pitchFamily="34" charset="0"/>
              <a:ea typeface="ＭＳ Ｐゴシック"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E97D4AA-E25F-0F4C-9F8A-C4B63B949FE1}"/>
              </a:ext>
            </a:extLst>
          </p:cNvPr>
          <p:cNvSpPr>
            <a:spLocks noGrp="1" noRot="1" noChangeAspect="1" noTextEdit="1"/>
          </p:cNvSpPr>
          <p:nvPr>
            <p:ph type="sldImg"/>
          </p:nvPr>
        </p:nvSpPr>
        <p:spPr>
          <a:xfrm>
            <a:off x="381000" y="685800"/>
            <a:ext cx="6096000" cy="3429000"/>
          </a:xfrm>
          <a:ln/>
        </p:spPr>
      </p:sp>
      <p:sp>
        <p:nvSpPr>
          <p:cNvPr id="17410" name="Notes Placeholder 2">
            <a:extLst>
              <a:ext uri="{FF2B5EF4-FFF2-40B4-BE49-F238E27FC236}">
                <a16:creationId xmlns:a16="http://schemas.microsoft.com/office/drawing/2014/main" id="{9706E019-0B5D-9F42-9585-1A4A49E5F5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2. Roman FOV compared with familiar Hubble Space Telescope</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Compared to Hubble’s Wide Field Camera 3 (WFC3) infrared capability, Roman is 200x the field of view, with the same high-quality/high-resolution data.</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Combined data quality and data volume will help us to see “bigger picture” of how the universe works.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No other space-based telescope has this FOV and same data quality</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This image of the Eagle Nebula showcases both the Roman’s large field of view as well as its superb resolution. The field of view is compared with Hubble’s famous image of the three dust pillars, shown at the center. Each outlined area shows what the telescopes capture in a single pointing/shot. The rest of the image is taken from a ground-based telescope.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 will provide a very high quantity of high-quality data that could be what astronomers need to finally make progress on some cosmic mysteries that have been difficult to solve, i.e., dark energy and the nature of dark matter.</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Zoom out video from Eagle Nebula to the larger Carina Nebula: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https://hubblesite.org/contents/media/videos/2020/41/1284-Video</a:t>
            </a:r>
            <a:r>
              <a:rPr lang="en-US" sz="1200" kern="1200" dirty="0">
                <a:solidFill>
                  <a:schemeClr val="bg1"/>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Zoom out video from center of Abell 426 field to the fuller cluster field: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https://hubblesite.org/contents/media/videos/2020/41/1285-Video</a:t>
            </a:r>
            <a:r>
              <a:rPr lang="en-US" sz="1200" kern="1200" dirty="0">
                <a:solidFill>
                  <a:schemeClr val="bg1"/>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Video with interview and various perspectives: </a:t>
            </a:r>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https://svs.gsfc.nasa.gov/13587</a:t>
            </a:r>
            <a:endParaRPr lang="en-US" sz="1400" kern="1200" dirty="0">
              <a:solidFill>
                <a:srgbClr val="0070C0"/>
              </a:solidFill>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credits: </a:t>
            </a:r>
            <a:endParaRPr lang="en-US" sz="1400" kern="1200" dirty="0">
              <a:effectLst/>
              <a:latin typeface="Arial" pitchFamily="34" charset="0"/>
              <a:ea typeface="ＭＳ Ｐゴシック" charset="0"/>
              <a:cs typeface="Arial" pitchFamily="34" charset="0"/>
            </a:endParaRPr>
          </a:p>
          <a:p>
            <a:r>
              <a:rPr lang="en-US" sz="1200" b="1" kern="1200" dirty="0">
                <a:effectLst/>
                <a:latin typeface="Arial" pitchFamily="34" charset="0"/>
                <a:ea typeface="ＭＳ Ｐゴシック" charset="0"/>
                <a:cs typeface="Arial" pitchFamily="34" charset="0"/>
              </a:rPr>
              <a:t>Wide view:</a:t>
            </a:r>
            <a:r>
              <a:rPr lang="en-US" sz="1200" kern="1200" dirty="0">
                <a:effectLst/>
                <a:latin typeface="Arial" pitchFamily="34" charset="0"/>
                <a:ea typeface="ＭＳ Ｐゴシック" charset="0"/>
                <a:cs typeface="Arial" pitchFamily="34" charset="0"/>
              </a:rPr>
              <a:t> Composite image </a:t>
            </a:r>
            <a:r>
              <a:rPr lang="en-US" sz="1200" u="none" kern="1200" dirty="0">
                <a:effectLst/>
                <a:latin typeface="Arial" pitchFamily="34" charset="0"/>
                <a:ea typeface="ＭＳ Ｐゴシック" charset="0"/>
                <a:cs typeface="Arial" pitchFamily="34" charset="0"/>
              </a:rPr>
              <a:t>of the National Science Foundation’s </a:t>
            </a:r>
            <a:r>
              <a:rPr lang="en-US" sz="1200" kern="1200" dirty="0">
                <a:effectLst/>
                <a:latin typeface="Arial" pitchFamily="34" charset="0"/>
                <a:ea typeface="ＭＳ Ｐゴシック" charset="0"/>
                <a:cs typeface="Arial" pitchFamily="34" charset="0"/>
              </a:rPr>
              <a:t>0.9-meter telescope at Kitt Peak National Observatory (Credit: T.A. Rector (NRAO/AUI/NSF and </a:t>
            </a:r>
            <a:r>
              <a:rPr lang="en-US" sz="1200" kern="1200" dirty="0" err="1">
                <a:effectLst/>
                <a:latin typeface="Arial" pitchFamily="34" charset="0"/>
                <a:ea typeface="ＭＳ Ｐゴシック" charset="0"/>
                <a:cs typeface="Arial" pitchFamily="34" charset="0"/>
              </a:rPr>
              <a:t>NOIRLab</a:t>
            </a:r>
            <a:r>
              <a:rPr lang="en-US" sz="1200" kern="1200" dirty="0">
                <a:effectLst/>
                <a:latin typeface="Arial" pitchFamily="34" charset="0"/>
                <a:ea typeface="ＭＳ Ｐゴシック" charset="0"/>
                <a:cs typeface="Arial" pitchFamily="34" charset="0"/>
              </a:rPr>
              <a:t>/NSF/AURA) and B.A. </a:t>
            </a:r>
            <a:r>
              <a:rPr lang="en-US" sz="1200" kern="1200" dirty="0" err="1">
                <a:effectLst/>
                <a:latin typeface="Arial" pitchFamily="34" charset="0"/>
                <a:ea typeface="ＭＳ Ｐゴシック" charset="0"/>
                <a:cs typeface="Arial" pitchFamily="34" charset="0"/>
              </a:rPr>
              <a:t>Wolpa</a:t>
            </a:r>
            <a:r>
              <a:rPr lang="en-US" sz="1200" kern="1200" dirty="0">
                <a:effectLst/>
                <a:latin typeface="Arial" pitchFamily="34" charset="0"/>
                <a:ea typeface="ＭＳ Ｐゴシック" charset="0"/>
                <a:cs typeface="Arial" pitchFamily="34" charset="0"/>
              </a:rPr>
              <a:t> (</a:t>
            </a:r>
            <a:r>
              <a:rPr lang="en-US" sz="1200" kern="1200" dirty="0" err="1">
                <a:effectLst/>
                <a:latin typeface="Arial" pitchFamily="34" charset="0"/>
                <a:ea typeface="ＭＳ Ｐゴシック" charset="0"/>
                <a:cs typeface="Arial" pitchFamily="34" charset="0"/>
              </a:rPr>
              <a:t>NOIRLab</a:t>
            </a:r>
            <a:r>
              <a:rPr lang="en-US" sz="1200" kern="1200" dirty="0">
                <a:effectLst/>
                <a:latin typeface="Arial" pitchFamily="34" charset="0"/>
                <a:ea typeface="ＭＳ Ｐゴシック" charset="0"/>
                <a:cs typeface="Arial" pitchFamily="34" charset="0"/>
              </a:rPr>
              <a:t>/NSF/AURA)</a:t>
            </a:r>
            <a:r>
              <a:rPr lang="en-US" sz="1400" kern="1200" dirty="0">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and an image by amateur astronomer Liam Murphy.  </a:t>
            </a:r>
            <a:endParaRPr lang="en-US" sz="1400" kern="1200" dirty="0">
              <a:effectLst/>
              <a:latin typeface="Arial" pitchFamily="34" charset="0"/>
              <a:ea typeface="ＭＳ Ｐゴシック" charset="0"/>
              <a:cs typeface="Arial" pitchFamily="34" charset="0"/>
            </a:endParaRPr>
          </a:p>
          <a:p>
            <a:r>
              <a:rPr lang="en-US" sz="1200" b="1" kern="1200" dirty="0">
                <a:effectLst/>
                <a:latin typeface="Arial" pitchFamily="34" charset="0"/>
                <a:ea typeface="ＭＳ Ｐゴシック" charset="0"/>
                <a:cs typeface="Arial" pitchFamily="34" charset="0"/>
              </a:rPr>
              <a:t>Center image: </a:t>
            </a:r>
            <a:r>
              <a:rPr lang="en-US" sz="1200" kern="1200" dirty="0">
                <a:effectLst/>
                <a:latin typeface="Arial" pitchFamily="34" charset="0"/>
                <a:ea typeface="ＭＳ Ｐゴシック" charset="0"/>
                <a:cs typeface="Arial" pitchFamily="34" charset="0"/>
              </a:rPr>
              <a:t>NASA, ESA, and the Hubble Heritage Team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/AURA)</a:t>
            </a:r>
            <a:endParaRPr lang="en-US" sz="1400" kern="1200" dirty="0">
              <a:effectLst/>
              <a:latin typeface="Arial" pitchFamily="34" charset="0"/>
              <a:ea typeface="ＭＳ Ｐゴシック" charset="0"/>
              <a:cs typeface="Arial" pitchFamily="34" charset="0"/>
            </a:endParaRPr>
          </a:p>
          <a:p>
            <a:r>
              <a:rPr lang="en-US" sz="1200" b="1" kern="1200" dirty="0">
                <a:effectLst/>
                <a:latin typeface="Arial" pitchFamily="34" charset="0"/>
                <a:ea typeface="ＭＳ Ｐゴシック" charset="0"/>
                <a:cs typeface="Arial" pitchFamily="34" charset="0"/>
              </a:rPr>
              <a:t>Image composition: </a:t>
            </a:r>
            <a:r>
              <a:rPr lang="en-US" sz="1200" kern="1200" dirty="0">
                <a:effectLst/>
                <a:latin typeface="Arial" pitchFamily="34" charset="0"/>
                <a:ea typeface="ＭＳ Ｐゴシック" charset="0"/>
                <a:cs typeface="Arial" pitchFamily="34" charset="0"/>
              </a:rPr>
              <a:t>by L. </a:t>
            </a:r>
            <a:r>
              <a:rPr lang="en-US" sz="1200" kern="1200" dirty="0" err="1">
                <a:effectLst/>
                <a:latin typeface="Arial" pitchFamily="34" charset="0"/>
                <a:ea typeface="ＭＳ Ｐゴシック" charset="0"/>
                <a:cs typeface="Arial" pitchFamily="34" charset="0"/>
              </a:rPr>
              <a:t>Hustak</a:t>
            </a:r>
            <a:r>
              <a:rPr lang="en-US" sz="1200" kern="1200" dirty="0">
                <a:effectLst/>
                <a:latin typeface="Arial" pitchFamily="34" charset="0"/>
                <a:ea typeface="ＭＳ Ｐゴシック" charset="0"/>
                <a:cs typeface="Arial" pitchFamily="34" charset="0"/>
              </a:rPr>
              <a:t>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p>
          <a:p>
            <a:r>
              <a:rPr lang="en-US" sz="1200" kern="1200" dirty="0">
                <a:effectLst/>
                <a:latin typeface="Arial" pitchFamily="34" charset="0"/>
                <a:ea typeface="ＭＳ Ｐゴシック" charset="0"/>
                <a:cs typeface="Arial" pitchFamily="34" charset="0"/>
              </a:rPr>
              <a:t>Optical Image Filters: F502N ([O III]), F657N (Hα + [N II]), F673N ([S II])</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Additional background:</a:t>
            </a:r>
          </a:p>
          <a:p>
            <a:r>
              <a:rPr lang="en-US" sz="1200" kern="1200" dirty="0">
                <a:effectLst/>
                <a:latin typeface="Arial" pitchFamily="34" charset="0"/>
                <a:ea typeface="ＭＳ Ｐゴシック" charset="0"/>
                <a:cs typeface="Arial" pitchFamily="34" charset="0"/>
              </a:rPr>
              <a:t>      Old handout: </a:t>
            </a: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https://www.stsci.edu/files/live/sites/www/files/home/roman/_documents/roman-expanding-our-view.pdf</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 Newsletter: </a:t>
            </a:r>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https://www.stsci.edu/files/live/sites/www/files/home/roman/_documents/Newsletter-v34-i02-WFIRST-Landscape-2020s.pdf</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NASA News release: </a:t>
            </a:r>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https://www.nasa.gov/feature/goddard/2020/a-tale-of-two-telescopes-wfirst-and-hubble</a:t>
            </a:r>
            <a:endParaRPr lang="en-US" sz="1400" kern="1200" dirty="0">
              <a:solidFill>
                <a:srgbClr val="0070C0"/>
              </a:solidFill>
              <a:effectLst/>
              <a:latin typeface="Arial" pitchFamily="34" charset="0"/>
              <a:ea typeface="ＭＳ Ｐゴシック" charset="0"/>
              <a:cs typeface="Arial" pitchFamily="34" charset="0"/>
            </a:endParaRPr>
          </a:p>
        </p:txBody>
      </p:sp>
      <p:sp>
        <p:nvSpPr>
          <p:cNvPr id="17411" name="Slide Number Placeholder 3">
            <a:extLst>
              <a:ext uri="{FF2B5EF4-FFF2-40B4-BE49-F238E27FC236}">
                <a16:creationId xmlns:a16="http://schemas.microsoft.com/office/drawing/2014/main" id="{F39AF80C-4C38-E144-BFDD-596BF2C00A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486C0C6-AC7E-7F44-B577-9E010781DA4E}" type="slidenum">
              <a:rPr lang="en-US" altLang="en-US" sz="1200">
                <a:cs typeface="Arial" panose="020B0604020202020204" pitchFamily="34" charset="0"/>
              </a:rPr>
              <a:pPr eaLnBrk="1" hangingPunct="1"/>
              <a:t>2</a:t>
            </a:fld>
            <a:endParaRPr lang="en-US" altLang="en-US" sz="120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FC16B06D-31E3-464C-A9AD-6F95638096C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01762" name="Rectangle 2">
            <a:extLst>
              <a:ext uri="{FF2B5EF4-FFF2-40B4-BE49-F238E27FC236}">
                <a16:creationId xmlns:a16="http://schemas.microsoft.com/office/drawing/2014/main" id="{1E018EA8-E6AA-7549-A26E-D47561209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effectLst/>
                <a:latin typeface="Arial" pitchFamily="34" charset="0"/>
                <a:ea typeface="ＭＳ Ｐゴシック" charset="0"/>
                <a:cs typeface="Arial" pitchFamily="34" charset="0"/>
              </a:rPr>
              <a:t>20. Roman Science—Galaxies by the millions—nearby galaxies</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Wingdings" pitchFamily="2" charset="2"/>
              <a:buChar char="§"/>
            </a:pPr>
            <a:r>
              <a:rPr lang="en-US" sz="1200" kern="1200" dirty="0">
                <a:effectLst/>
                <a:latin typeface="Arial" pitchFamily="34" charset="0"/>
                <a:ea typeface="ＭＳ Ｐゴシック" charset="0"/>
                <a:cs typeface="Arial" pitchFamily="34" charset="0"/>
              </a:rPr>
              <a:t>Roman’s large field of view will enable astronomers to map out nearby galaxies and their surrounding environment.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data will provide details on these galaxies’ gas, dust, and stars, particularly in the extended outer halo, which is too faint or too large a region for some telescopes to image.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provide insight into how neighboring galaxies interact with each other.</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in-depth/narrative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By using Roman to survey the entire surrounding environment of nearby galaxies in different colors with accurate positions, astronomers can look at individual stars and satellite galaxies in the galaxy halos (outskirts) to understand the merger history that created the galaxy seen today.</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Simulated Roman Space Telescope Image of the PHAT image of the Andromeda galaxy:</a:t>
            </a:r>
            <a:endParaRPr lang="en-US" sz="1400" kern="1200" dirty="0">
              <a:effectLst/>
              <a:latin typeface="Arial" pitchFamily="34" charset="0"/>
              <a:ea typeface="ＭＳ Ｐゴシック" charset="0"/>
              <a:cs typeface="Arial" pitchFamily="34" charset="0"/>
            </a:endParaRPr>
          </a:p>
          <a:p>
            <a:r>
              <a:rPr lang="en-US" sz="1400" u="sng" dirty="0">
                <a:solidFill>
                  <a:srgbClr val="0070C0"/>
                </a:solidFill>
                <a:effectLst/>
                <a:hlinkClick r:id="rId3">
                  <a:extLst>
                    <a:ext uri="{A12FA001-AC4F-418D-AE19-62706E023703}">
                      <ahyp:hlinkClr xmlns:ahyp="http://schemas.microsoft.com/office/drawing/2018/hyperlinkcolor" val="tx"/>
                    </a:ext>
                  </a:extLst>
                </a:hlinkClick>
              </a:rPr>
              <a:t>https://hubblesite.org/contents/media/images/2020/02/4608-Image</a:t>
            </a:r>
            <a:r>
              <a:rPr lang="en-US" sz="1400" u="sng" dirty="0">
                <a:solidFill>
                  <a:srgbClr val="0070C0"/>
                </a:solidFill>
                <a:effectLst/>
              </a:rPr>
              <a:t> </a:t>
            </a:r>
          </a:p>
          <a:p>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info</a:t>
            </a:r>
          </a:p>
          <a:p>
            <a:pPr marL="0" indent="0">
              <a:buFont typeface="Wingdings" pitchFamily="2" charset="2"/>
              <a:buNone/>
            </a:pPr>
            <a:r>
              <a:rPr lang="en-US" sz="1200" b="0" i="0" kern="1200" dirty="0">
                <a:effectLst/>
                <a:latin typeface="Arial" pitchFamily="34" charset="0"/>
                <a:ea typeface="ＭＳ Ｐゴシック" charset="0"/>
                <a:cs typeface="Arial" pitchFamily="34" charset="0"/>
              </a:rPr>
              <a:t>The slide image features galaxy UGC 2885 (nicknamed Rubin's Galaxy after astronomer Vera Rubin). Hubble's view is inset, and the Roman field of view is shown with the grid of squares. Roman will capture the entire halo of galaxies like Rubin in a single pointing; the size of the galaxy’s halo is estimated and shown here as the purple circle.</a:t>
            </a:r>
            <a:endParaRPr lang="en-US" sz="1200" kern="1200" dirty="0">
              <a:effectLst/>
              <a:latin typeface="Arial" pitchFamily="34" charset="0"/>
              <a:ea typeface="ＭＳ Ｐゴシック" charset="0"/>
              <a:cs typeface="Arial" pitchFamily="34" charset="0"/>
            </a:endParaRPr>
          </a:p>
          <a:p>
            <a:pPr marL="0" indent="0">
              <a:buFont typeface="Wingdings" pitchFamily="2" charset="2"/>
              <a:buNone/>
            </a:pPr>
            <a:r>
              <a:rPr lang="en-US" sz="1200" b="1" kern="1200" dirty="0">
                <a:effectLst/>
                <a:latin typeface="Arial" pitchFamily="34" charset="0"/>
                <a:ea typeface="ＭＳ Ｐゴシック" charset="0"/>
                <a:cs typeface="Arial" pitchFamily="34" charset="0"/>
              </a:rPr>
              <a:t>Credits: </a:t>
            </a:r>
            <a:endParaRPr lang="en-US" sz="1400" b="1"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Hubble image:  NASA, ESA, and B. Holwerda (University of Louisville)</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Background image: Digitized Sky Survey</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Image Composition: J. DePasquale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Additional background:</a:t>
            </a:r>
          </a:p>
          <a:p>
            <a:pPr marL="0" indent="0">
              <a:buFont typeface="Wingdings" pitchFamily="2" charset="2"/>
              <a:buNone/>
            </a:pPr>
            <a:r>
              <a:rPr lang="en-US" sz="1200" b="0" i="0"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https://hubblesite.org/contents/news-releases/2020/news-2020-01</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https://hubblesite.org/contents/news-releases/2015/news-2015-02.html</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https://hubblesite.org/contents/media/images/2015/02/3480-Image.html</a:t>
            </a:r>
            <a:endParaRPr lang="en-US" sz="1400" kern="1200" dirty="0">
              <a:solidFill>
                <a:srgbClr val="0070C0"/>
              </a:solidFill>
              <a:effectLst/>
              <a:latin typeface="Arial" pitchFamily="34" charset="0"/>
              <a:ea typeface="ＭＳ Ｐゴシック" charset="0"/>
              <a:cs typeface="Arial" pitchFamily="34" charset="0"/>
            </a:endParaRPr>
          </a:p>
          <a:p>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solidFill>
                <a:srgbClr val="0070C0"/>
              </a:solidFill>
              <a:effectLst/>
              <a:latin typeface="Arial" pitchFamily="34" charset="0"/>
              <a:ea typeface="ＭＳ Ｐゴシック" charset="0"/>
              <a:cs typeface="Arial" pitchFamily="34" charset="0"/>
            </a:endParaRPr>
          </a:p>
          <a:p>
            <a:r>
              <a:rPr lang="en-US" sz="1200" kern="1200" dirty="0">
                <a:solidFill>
                  <a:schemeClr val="bg1"/>
                </a:solidFill>
                <a:effectLst/>
                <a:latin typeface="Arial" pitchFamily="34" charset="0"/>
                <a:ea typeface="ＭＳ Ｐゴシック" charset="0"/>
                <a:cs typeface="Arial" pitchFamily="34" charset="0"/>
              </a:rPr>
              <a:t> </a:t>
            </a:r>
            <a:endParaRPr lang="en-US" sz="1400" kern="1200" dirty="0">
              <a:solidFill>
                <a:schemeClr val="bg1"/>
              </a:solidFill>
              <a:effectLst/>
              <a:latin typeface="Arial" pitchFamily="34" charset="0"/>
              <a:ea typeface="ＭＳ Ｐゴシック"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itchFamily="34" charset="0"/>
                <a:ea typeface="ＭＳ Ｐゴシック" charset="0"/>
                <a:cs typeface="Arial" pitchFamily="34" charset="0"/>
              </a:rPr>
              <a:t>21. Roman Science—Galaxies by the millions—diversity</a:t>
            </a:r>
          </a:p>
          <a:p>
            <a:r>
              <a:rPr lang="en-US" sz="1200" kern="1200" dirty="0">
                <a:solidFill>
                  <a:schemeClr val="tx1"/>
                </a:solidFill>
                <a:effectLst/>
                <a:latin typeface="Arial" pitchFamily="34" charset="0"/>
                <a:ea typeface="ＭＳ Ｐゴシック" charset="0"/>
                <a:cs typeface="Arial" pitchFamily="34" charset="0"/>
              </a:rPr>
              <a:t> </a:t>
            </a:r>
            <a:endParaRPr lang="en-US" sz="16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Key points to discuss:</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Data on so many galaxies will be collected, it will provide insight into their diversity and evolution over cosmic time.</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How do galaxies work? Roman will also provide new insight into galaxies’:</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Structure</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Star formation rates</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Dust content/budget</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Central supermassive black hole activity</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Intra-galaxy feedback processes</a:t>
            </a:r>
            <a:endParaRPr lang="en-US" sz="1400" kern="1200" dirty="0">
              <a:solidFill>
                <a:schemeClr val="tx1"/>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More in-depth messaging:</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Roman will find a diversity of galaxies at different stages of their evolution—galaxies in small groups and in large clusters, merging galaxies, and newborn galaxies. By capturing both volume and detail, Roman will greatly advance knowledge about galaxies and their variety of forms, and also their evolution over the history of the universe. </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Hyperlinks for presentation, i.e., related videos or webpages:</a:t>
            </a:r>
          </a:p>
          <a:p>
            <a:pPr marL="0" indent="0">
              <a:buFont typeface="Wingdings" pitchFamily="2" charset="2"/>
              <a:buNone/>
            </a:pPr>
            <a:r>
              <a:rPr lang="en-US" sz="1200" kern="1200" dirty="0">
                <a:solidFill>
                  <a:schemeClr val="tx1"/>
                </a:solidFill>
                <a:effectLst/>
                <a:latin typeface="Arial" pitchFamily="34" charset="0"/>
                <a:ea typeface="ＭＳ Ｐゴシック" charset="0"/>
                <a:cs typeface="Arial" pitchFamily="34" charset="0"/>
              </a:rPr>
              <a:t>Video</a:t>
            </a:r>
            <a:r>
              <a:rPr lang="en-US" sz="1200" b="1" kern="1200" dirty="0">
                <a:solidFill>
                  <a:schemeClr val="tx1"/>
                </a:solidFill>
                <a:effectLst/>
                <a:latin typeface="Arial" pitchFamily="34" charset="0"/>
                <a:ea typeface="ＭＳ Ｐゴシック" charset="0"/>
                <a:cs typeface="Arial" pitchFamily="34" charset="0"/>
              </a:rPr>
              <a:t>—</a:t>
            </a:r>
            <a:r>
              <a:rPr lang="en-US" sz="1200" kern="1200" dirty="0">
                <a:solidFill>
                  <a:schemeClr val="tx1"/>
                </a:solidFill>
                <a:effectLst/>
                <a:latin typeface="Arial" pitchFamily="34" charset="0"/>
                <a:ea typeface="ＭＳ Ｐゴシック" charset="0"/>
                <a:cs typeface="Arial" pitchFamily="34" charset="0"/>
              </a:rPr>
              <a:t>zoom out from Hubble field of view to Roman field of view:</a:t>
            </a:r>
            <a:endParaRPr lang="en-US" sz="1400" kern="1200" dirty="0">
              <a:solidFill>
                <a:schemeClr val="tx1"/>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rPr>
              <a:t>https://hubblesite.org/contents/media/videos/2020/41/1285-Video</a:t>
            </a:r>
            <a:r>
              <a:rPr lang="en-US" sz="1200" kern="1200" dirty="0">
                <a:solidFill>
                  <a:srgbClr val="0070C0"/>
                </a:solidFill>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(labeled) </a:t>
            </a:r>
            <a:r>
              <a:rPr lang="en-US" sz="1200" u="sng" kern="1200" dirty="0">
                <a:solidFill>
                  <a:srgbClr val="0070C0"/>
                </a:solidFill>
                <a:effectLst/>
                <a:latin typeface="Arial" pitchFamily="34" charset="0"/>
                <a:ea typeface="ＭＳ Ｐゴシック" charset="0"/>
                <a:cs typeface="Arial" pitchFamily="34" charset="0"/>
              </a:rPr>
              <a:t>https://hubblesite.org/contents/media/videos/2020/41/1283-Video</a:t>
            </a:r>
            <a:r>
              <a:rPr lang="en-US" sz="1200" kern="1200" dirty="0">
                <a:solidFill>
                  <a:schemeClr val="bg1"/>
                </a:solidFill>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(unlabeled)</a:t>
            </a:r>
            <a:endParaRPr lang="en-US" sz="1400" kern="1200" dirty="0">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Image credits: </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Background Image: Digitized Sky Survey</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Galaxy Images:  </a:t>
            </a:r>
            <a:r>
              <a:rPr lang="en-US" sz="1200" u="none" strike="noStrike" kern="1200" dirty="0">
                <a:solidFill>
                  <a:schemeClr val="tx1"/>
                </a:solidFill>
                <a:effectLst/>
                <a:latin typeface="Arial" pitchFamily="34" charset="0"/>
                <a:ea typeface="ＭＳ Ｐゴシック" charset="0"/>
                <a:cs typeface="Arial" pitchFamily="34" charset="0"/>
              </a:rPr>
              <a:t>NASA</a:t>
            </a:r>
            <a:r>
              <a:rPr lang="en-US" sz="1200" kern="1200" dirty="0">
                <a:solidFill>
                  <a:schemeClr val="tx1"/>
                </a:solidFill>
                <a:effectLst/>
                <a:latin typeface="Arial" pitchFamily="34" charset="0"/>
                <a:ea typeface="ＭＳ Ｐゴシック" charset="0"/>
                <a:cs typeface="Arial" pitchFamily="34" charset="0"/>
              </a:rPr>
              <a:t>, ESA, M. Sun (University of Alabama), W. Cramer and J. Kenney (Yale University), J. Mack (STScI), and J. Madrid (Australian Telescope National Facility) and Hubble Heritage Team (STScI/AURA).</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Image Composition:  A. Pagan (</a:t>
            </a:r>
            <a:r>
              <a:rPr lang="en-US" sz="1200" kern="1200" dirty="0" err="1">
                <a:solidFill>
                  <a:schemeClr val="tx1"/>
                </a:solidFill>
                <a:effectLst/>
                <a:latin typeface="Arial" pitchFamily="34" charset="0"/>
                <a:ea typeface="ＭＳ Ｐゴシック" charset="0"/>
                <a:cs typeface="Arial" pitchFamily="34" charset="0"/>
              </a:rPr>
              <a:t>STScI</a:t>
            </a:r>
            <a:r>
              <a:rPr lang="en-US" sz="1200" kern="1200" dirty="0">
                <a:solidFill>
                  <a:schemeClr val="tx1"/>
                </a:solidFill>
                <a:effectLst/>
                <a:latin typeface="Arial" pitchFamily="34" charset="0"/>
                <a:ea typeface="ＭＳ Ｐゴシック" charset="0"/>
                <a:cs typeface="Arial" pitchFamily="34" charset="0"/>
              </a:rPr>
              <a:t>)</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 Links to more background info:</a:t>
            </a:r>
          </a:p>
          <a:p>
            <a:pPr marL="0" indent="0">
              <a:buFont typeface="Wingdings" pitchFamily="2" charset="2"/>
              <a:buNone/>
            </a:pPr>
            <a:r>
              <a:rPr lang="en-US" sz="1200" kern="1200" dirty="0">
                <a:solidFill>
                  <a:schemeClr val="tx1"/>
                </a:solidFill>
                <a:effectLst/>
                <a:latin typeface="Arial" pitchFamily="34" charset="0"/>
                <a:ea typeface="ＭＳ Ｐゴシック" charset="0"/>
                <a:cs typeface="Arial" pitchFamily="34" charset="0"/>
              </a:rPr>
              <a:t>January 2021 news release on Roman Ultra Deep Field: </a:t>
            </a:r>
            <a:r>
              <a:rPr lang="en-US" sz="1200" u="sng" kern="1200" dirty="0">
                <a:solidFill>
                  <a:srgbClr val="0070C0"/>
                </a:solidFill>
                <a:effectLst/>
                <a:latin typeface="Arial" pitchFamily="34" charset="0"/>
                <a:ea typeface="ＭＳ Ｐゴシック" charset="0"/>
                <a:cs typeface="Arial" pitchFamily="34" charset="0"/>
              </a:rPr>
              <a:t>https://hubblesite.org/contents/news-releases/2021/news-2021-003</a:t>
            </a:r>
          </a:p>
          <a:p>
            <a:pPr marL="0" indent="0">
              <a:buFont typeface="Wingdings" pitchFamily="2" charset="2"/>
              <a:buNone/>
            </a:pPr>
            <a:endParaRPr lang="en-US" sz="1200" kern="1200" dirty="0">
              <a:solidFill>
                <a:schemeClr val="tx1"/>
              </a:solidFill>
              <a:effectLst/>
              <a:latin typeface="Arial" pitchFamily="34" charset="0"/>
              <a:ea typeface="ＭＳ Ｐゴシック" charset="0"/>
              <a:cs typeface="Arial" pitchFamily="34" charset="0"/>
            </a:endParaRPr>
          </a:p>
          <a:p>
            <a:pPr marL="0" indent="0">
              <a:buFont typeface="Wingdings" pitchFamily="2" charset="2"/>
              <a:buNone/>
            </a:pPr>
            <a:r>
              <a:rPr lang="en-US" sz="1200" kern="1200" dirty="0">
                <a:solidFill>
                  <a:schemeClr val="tx1"/>
                </a:solidFill>
                <a:effectLst/>
                <a:latin typeface="Arial" pitchFamily="34" charset="0"/>
                <a:ea typeface="ＭＳ Ｐゴシック" charset="0"/>
                <a:cs typeface="Arial" pitchFamily="34" charset="0"/>
              </a:rPr>
              <a:t>September 2021 news release on understanding galaxy evolution with Roman: </a:t>
            </a:r>
            <a:r>
              <a:rPr lang="en-US" sz="1200" u="sng" kern="1200" dirty="0">
                <a:solidFill>
                  <a:srgbClr val="0070C0"/>
                </a:solidFill>
                <a:effectLst/>
                <a:latin typeface="Arial" pitchFamily="34" charset="0"/>
                <a:ea typeface="ＭＳ Ｐゴシック" charset="0"/>
                <a:cs typeface="Arial" pitchFamily="34" charset="0"/>
              </a:rPr>
              <a:t>https://hubblesite.org/contents/news-releases/2021/news-2021-048 </a:t>
            </a:r>
            <a:endParaRPr lang="en-US" sz="1400" u="sng" kern="1200" dirty="0">
              <a:solidFill>
                <a:srgbClr val="0070C0"/>
              </a:solidFill>
              <a:effectLst/>
              <a:latin typeface="Arial" pitchFamily="34" charset="0"/>
              <a:ea typeface="ＭＳ Ｐゴシック" charset="0"/>
              <a:cs typeface="Arial" pitchFamily="34" charset="0"/>
            </a:endParaRPr>
          </a:p>
          <a:p>
            <a:endParaRPr lang="en-US" sz="12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Rachel Somerville's Science Writer's Workshop presentation</a:t>
            </a:r>
            <a:r>
              <a:rPr lang="en-US" sz="1200" kern="1200" dirty="0">
                <a:solidFill>
                  <a:schemeClr val="bg1"/>
                </a:solidFill>
                <a:effectLst/>
                <a:latin typeface="Arial" pitchFamily="34" charset="0"/>
                <a:ea typeface="ＭＳ Ｐゴシック" charset="0"/>
                <a:cs typeface="Arial"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https://youtu.be/KK9tIMJl13E?t=2498</a:t>
            </a:r>
            <a:endParaRPr lang="en-US" sz="1200" kern="1200" dirty="0">
              <a:solidFill>
                <a:srgbClr val="0070C0"/>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21</a:t>
            </a:fld>
            <a:endParaRPr lang="en-US" altLang="en-US"/>
          </a:p>
        </p:txBody>
      </p:sp>
    </p:spTree>
    <p:extLst>
      <p:ext uri="{BB962C8B-B14F-4D97-AF65-F5344CB8AC3E}">
        <p14:creationId xmlns:p14="http://schemas.microsoft.com/office/powerpoint/2010/main" val="117024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B2CD2138-5AD9-ED4D-992C-4BBC09FF889E}"/>
              </a:ext>
            </a:extLst>
          </p:cNvPr>
          <p:cNvSpPr>
            <a:spLocks noGrp="1" noRot="1" noChangeAspect="1" noTextEdit="1"/>
          </p:cNvSpPr>
          <p:nvPr>
            <p:ph type="sldImg"/>
          </p:nvPr>
        </p:nvSpPr>
        <p:spPr>
          <a:xfrm>
            <a:off x="381000" y="685800"/>
            <a:ext cx="6096000" cy="3429000"/>
          </a:xfrm>
          <a:ln/>
        </p:spPr>
      </p:sp>
      <p:sp>
        <p:nvSpPr>
          <p:cNvPr id="64514" name="Notes Placeholder 2">
            <a:extLst>
              <a:ext uri="{FF2B5EF4-FFF2-40B4-BE49-F238E27FC236}">
                <a16:creationId xmlns:a16="http://schemas.microsoft.com/office/drawing/2014/main" id="{01C404D9-1A24-F94E-9B4C-5C782FAA0C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22. Roman Science—Galaxies by the millions—early universe</a:t>
            </a: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b="0" i="0" dirty="0">
                <a:effectLst/>
                <a:latin typeface="Arial" panose="020B0604020202020204" pitchFamily="34" charset="0"/>
              </a:rPr>
              <a:t>Roman will observe galaxies back to when the universe was just a few hundred million years old, substantially increasing our sample from this very distant past (universe is currently 13.8 billion years old).</a:t>
            </a:r>
          </a:p>
          <a:p>
            <a:pPr marL="628650" lvl="1" indent="-171450">
              <a:buFont typeface="Arial" panose="020B0604020202020204" pitchFamily="34" charset="0"/>
              <a:buChar char="•"/>
            </a:pP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b="0" i="0" dirty="0">
                <a:effectLst/>
                <a:latin typeface="Arial" panose="020B0604020202020204" pitchFamily="34" charset="0"/>
              </a:rPr>
              <a:t>Roman will capture up to a million galaxies in one shot; that’s 100x more area than the Hubble Ultra Deep Field, with the same depth and quality. An observation like this will include thousands of galaxies in the very distant universe (while now we have just a handful of these most distant galaxies).</a:t>
            </a:r>
          </a:p>
          <a:p>
            <a:pPr marL="628650" lvl="1" indent="-171450">
              <a:buFont typeface="Arial" panose="020B0604020202020204" pitchFamily="34" charset="0"/>
              <a:buChar char="•"/>
            </a:pPr>
            <a:endParaRPr lang="en-US" sz="1200" kern="1200" dirty="0">
              <a:effectLst/>
              <a:latin typeface="Arial" pitchFamily="34" charset="0"/>
              <a:ea typeface="ＭＳ Ｐゴシック" charset="0"/>
              <a:cs typeface="Arial"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effectLst/>
                <a:latin typeface="Arial" pitchFamily="34" charset="0"/>
                <a:ea typeface="ＭＳ Ｐゴシック" charset="0"/>
                <a:cs typeface="Arial" pitchFamily="34" charset="0"/>
              </a:rPr>
              <a:t>Will enable better estimates of how quickly star formation was occurring in young galaxies of different masses, which affects how quickly heavier elements were formed in the early universe.</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effectLst/>
                <a:latin typeface="Arial" pitchFamily="34" charset="0"/>
                <a:ea typeface="ＭＳ Ｐゴシック" charset="0"/>
                <a:cs typeface="Arial" pitchFamily="34" charset="0"/>
              </a:rPr>
              <a:t>Hyperlinks for presentation, i.e. related videos or webpages: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200" kern="1200" dirty="0">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kern="1200" dirty="0">
                <a:effectLst/>
                <a:latin typeface="Arial" pitchFamily="34" charset="0"/>
                <a:ea typeface="ＭＳ Ｐゴシック" charset="0"/>
                <a:cs typeface="Arial" pitchFamily="34" charset="0"/>
              </a:rPr>
              <a:t>Video “</a:t>
            </a:r>
            <a:r>
              <a:rPr lang="en-US" sz="1200" b="0" i="0" kern="1200" dirty="0">
                <a:effectLst/>
                <a:latin typeface="Arial" pitchFamily="34" charset="0"/>
                <a:ea typeface="ＭＳ Ｐゴシック" charset="0"/>
                <a:cs typeface="Arial" pitchFamily="34" charset="0"/>
              </a:rPr>
              <a:t>Echoes of the Universe's Creation”: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https://www.youtube.com/watch?v=Y8W9T6ahwSU</a:t>
            </a:r>
            <a:endParaRPr lang="en-US" sz="1200" u="sng" kern="1200" dirty="0">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effectLst/>
                <a:latin typeface="Arial" pitchFamily="34" charset="0"/>
                <a:ea typeface="ＭＳ Ｐゴシック" charset="0"/>
                <a:cs typeface="Arial" pitchFamily="34" charset="0"/>
              </a:rPr>
              <a:t>Video</a:t>
            </a:r>
            <a:r>
              <a:rPr lang="en-US" sz="1200" b="1" kern="1200" dirty="0">
                <a:effectLst/>
                <a:latin typeface="Arial" pitchFamily="34" charset="0"/>
                <a:ea typeface="ＭＳ Ｐゴシック" charset="0"/>
                <a:cs typeface="Arial" pitchFamily="34" charset="0"/>
              </a:rPr>
              <a:t>—</a:t>
            </a:r>
            <a:r>
              <a:rPr lang="en-US" sz="1200" kern="1200" dirty="0">
                <a:effectLst/>
                <a:latin typeface="Arial" pitchFamily="34" charset="0"/>
                <a:ea typeface="ＭＳ Ｐゴシック" charset="0"/>
                <a:cs typeface="Arial" pitchFamily="34" charset="0"/>
              </a:rPr>
              <a:t>Hubble Ultra Deep Field 3-D fly-through: </a:t>
            </a:r>
            <a:r>
              <a:rPr lang="en-US" sz="1200" u="sng" kern="1200" dirty="0">
                <a:solidFill>
                  <a:srgbClr val="0070C0"/>
                </a:solidFill>
                <a:effectLst/>
                <a:latin typeface="Arial" pitchFamily="34" charset="0"/>
                <a:ea typeface="ＭＳ Ｐゴシック" charset="0"/>
                <a:cs typeface="Arial" pitchFamily="34" charset="0"/>
              </a:rPr>
              <a:t>https://hubblesite.org/contents/media/videos/2004/28/445-Video.html</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Image credit: </a:t>
            </a:r>
          </a:p>
          <a:p>
            <a:pPr marL="0" indent="0">
              <a:buFont typeface="Arial" panose="020B0604020202020204" pitchFamily="34" charset="0"/>
              <a:buNone/>
            </a:pPr>
            <a:r>
              <a:rPr lang="en-US" sz="1200" kern="1200" dirty="0">
                <a:effectLst/>
                <a:latin typeface="Arial" pitchFamily="34" charset="0"/>
                <a:ea typeface="ＭＳ Ｐゴシック" charset="0"/>
                <a:cs typeface="Arial" pitchFamily="34" charset="0"/>
              </a:rPr>
              <a:t>See this page for full data description and credits: </a:t>
            </a:r>
            <a:r>
              <a:rPr lang="en-US" sz="1200" kern="1200" dirty="0">
                <a:solidFill>
                  <a:srgbClr val="0070C0"/>
                </a:solidFill>
                <a:effectLst/>
                <a:latin typeface="Arial" pitchFamily="34" charset="0"/>
                <a:ea typeface="ＭＳ Ｐゴシック" charset="0"/>
                <a:cs typeface="Arial" pitchFamily="34" charset="0"/>
              </a:rPr>
              <a:t>https://hubblesite.org/contents/media/images/2021/003/01EX00JGQBQKZ9KGXHA7TM7QJM</a:t>
            </a:r>
            <a:endParaRPr lang="en-US" sz="1200" kern="1200" dirty="0">
              <a:effectLst/>
              <a:latin typeface="Arial" pitchFamily="34" charset="0"/>
              <a:ea typeface="ＭＳ Ｐゴシック" charset="0"/>
              <a:cs typeface="Arial" pitchFamily="34" charset="0"/>
            </a:endParaRPr>
          </a:p>
          <a:p>
            <a:pPr marL="0" indent="0">
              <a:buFont typeface="Arial" panose="020B0604020202020204" pitchFamily="34" charset="0"/>
              <a:buNone/>
            </a:pPr>
            <a:endParaRPr lang="en-US" sz="1200" kern="1200" dirty="0">
              <a:effectLst/>
              <a:latin typeface="Arial" pitchFamily="34" charset="0"/>
              <a:ea typeface="ＭＳ Ｐゴシック" charset="0"/>
              <a:cs typeface="Arial" pitchFamily="34" charset="0"/>
            </a:endParaRPr>
          </a:p>
          <a:p>
            <a:pPr marL="0" indent="0">
              <a:buFont typeface="Arial" panose="020B0604020202020204" pitchFamily="34" charset="0"/>
              <a:buNone/>
            </a:pPr>
            <a:r>
              <a:rPr lang="en-US" sz="1200" kern="1200" dirty="0">
                <a:effectLst/>
                <a:latin typeface="Arial" pitchFamily="34" charset="0"/>
                <a:ea typeface="ＭＳ Ｐゴシック" charset="0"/>
                <a:cs typeface="Arial" pitchFamily="34" charset="0"/>
              </a:rPr>
              <a:t>Image credit: NASA, ESA, Anton M. </a:t>
            </a:r>
            <a:r>
              <a:rPr lang="en-US" sz="1200" kern="1200" dirty="0" err="1">
                <a:effectLst/>
                <a:latin typeface="Arial" pitchFamily="34" charset="0"/>
                <a:ea typeface="ＭＳ Ｐゴシック" charset="0"/>
                <a:cs typeface="Arial" pitchFamily="34" charset="0"/>
              </a:rPr>
              <a:t>Koekemoer</a:t>
            </a:r>
            <a:r>
              <a:rPr lang="en-US" sz="1200" kern="1200" dirty="0">
                <a:effectLst/>
                <a:latin typeface="Arial" pitchFamily="34" charset="0"/>
                <a:ea typeface="ＭＳ Ｐゴシック" charset="0"/>
                <a:cs typeface="Arial" pitchFamily="34" charset="0"/>
              </a:rPr>
              <a:t> (STScI), Alyssa Pagan (STScI)</a:t>
            </a:r>
          </a:p>
          <a:p>
            <a:r>
              <a:rPr lang="en-US" sz="1200" kern="1200" dirty="0">
                <a:effectLst/>
                <a:latin typeface="Arial" pitchFamily="34" charset="0"/>
                <a:ea typeface="ＭＳ Ｐゴシック" charset="0"/>
                <a:cs typeface="Arial" pitchFamily="34" charset="0"/>
              </a:rPr>
              <a:t>Background image acknowledgement: Digitized Sky Survey</a:t>
            </a:r>
          </a:p>
          <a:p>
            <a:r>
              <a:rPr lang="en-US" sz="1200" kern="1200" dirty="0">
                <a:effectLst/>
                <a:latin typeface="Arial" pitchFamily="34" charset="0"/>
                <a:ea typeface="ＭＳ Ｐゴシック" charset="0"/>
                <a:cs typeface="Arial" pitchFamily="34" charset="0"/>
              </a:rPr>
              <a:t>Hubble Ultra Deep Field (2004): NASA, ESA, S. Beckwith (STScI), and the HUDF Team</a:t>
            </a:r>
          </a:p>
          <a:p>
            <a:r>
              <a:rPr lang="en-US" sz="1200" kern="1200" dirty="0">
                <a:effectLst/>
                <a:latin typeface="Arial" pitchFamily="34" charset="0"/>
                <a:ea typeface="ＭＳ Ｐゴシック" charset="0"/>
                <a:cs typeface="Arial" pitchFamily="34" charset="0"/>
              </a:rPr>
              <a:t> </a:t>
            </a:r>
          </a:p>
          <a:p>
            <a:pPr marL="171450" lvl="0" indent="-171450">
              <a:buFont typeface="Wingdings" panose="05000000000000000000" pitchFamily="2" charset="2"/>
              <a:buChar char="q"/>
            </a:pPr>
            <a:r>
              <a:rPr lang="en-US" sz="1200" kern="1200" dirty="0">
                <a:effectLst/>
                <a:latin typeface="Arial" pitchFamily="34" charset="0"/>
                <a:ea typeface="ＭＳ Ｐゴシック" charset="0"/>
                <a:cs typeface="Arial" pitchFamily="34" charset="0"/>
              </a:rPr>
              <a:t>Links to more background info:</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https://hubblesite.org/contents/news-releases/2021/news-2021-003</a:t>
            </a:r>
            <a:endParaRPr lang="en-US" sz="1200" u="sng"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https://hubblesite.org/contents/articles/hubble-deep-fields</a:t>
            </a:r>
            <a:endParaRPr lang="en-US" sz="1200" kern="1200" dirty="0">
              <a:solidFill>
                <a:srgbClr val="0070C0"/>
              </a:solidFill>
              <a:effectLst/>
              <a:latin typeface="Arial" pitchFamily="34" charset="0"/>
              <a:ea typeface="ＭＳ Ｐゴシック" charset="0"/>
              <a:cs typeface="Arial" pitchFamily="34" charset="0"/>
            </a:endParaRPr>
          </a:p>
          <a:p>
            <a:r>
              <a:rPr lang="en-US" u="sng" dirty="0">
                <a:solidFill>
                  <a:srgbClr val="0070C0"/>
                </a:solidFill>
                <a:effectLst/>
                <a:hlinkClick r:id="rId6">
                  <a:extLst>
                    <a:ext uri="{A12FA001-AC4F-418D-AE19-62706E023703}">
                      <ahyp:hlinkClr xmlns:ahyp="http://schemas.microsoft.com/office/drawing/2018/hyperlinkcolor" val="tx"/>
                    </a:ext>
                  </a:extLst>
                </a:hlinkClick>
              </a:rPr>
              <a:t>https://esahubble.org/science/deep_fields/</a:t>
            </a:r>
            <a:endParaRPr lang="en-US" u="sng" dirty="0">
              <a:solidFill>
                <a:srgbClr val="0070C0"/>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solidFill>
                  <a:srgbClr val="0070C0"/>
                </a:solidFill>
                <a:hlinkClick r:id="rId7">
                  <a:extLst>
                    <a:ext uri="{A12FA001-AC4F-418D-AE19-62706E023703}">
                      <ahyp:hlinkClr xmlns:ahyp="http://schemas.microsoft.com/office/drawing/2018/hyperlinkcolor" val="tx"/>
                    </a:ext>
                  </a:extLst>
                </a:hlinkClick>
              </a:rPr>
              <a:t>https://www.nasa.gov/feature/goddard/2022/simulated-image-shows-how-nasa-s-roman-could-expand-on-hubble-s-deepest-view</a:t>
            </a:r>
            <a:endParaRPr lang="en-US" sz="1400" kern="1200" dirty="0">
              <a:solidFill>
                <a:srgbClr val="0070C0"/>
              </a:solidFill>
              <a:effectLst/>
              <a:latin typeface="Arial" pitchFamily="34" charset="0"/>
              <a:ea typeface="ＭＳ Ｐゴシック" charset="0"/>
              <a:cs typeface="Arial" pitchFamily="34" charset="0"/>
            </a:endParaRPr>
          </a:p>
          <a:p>
            <a:endParaRPr lang="en-US" sz="1400" kern="1200" dirty="0">
              <a:solidFill>
                <a:schemeClr val="tx1"/>
              </a:solidFill>
              <a:effectLst/>
              <a:latin typeface="Arial" pitchFamily="34" charset="0"/>
              <a:ea typeface="ＭＳ Ｐゴシック" charset="0"/>
              <a:cs typeface="Arial" pitchFamily="34" charset="0"/>
            </a:endParaRPr>
          </a:p>
        </p:txBody>
      </p:sp>
      <p:sp>
        <p:nvSpPr>
          <p:cNvPr id="64515" name="Slide Number Placeholder 3">
            <a:extLst>
              <a:ext uri="{FF2B5EF4-FFF2-40B4-BE49-F238E27FC236}">
                <a16:creationId xmlns:a16="http://schemas.microsoft.com/office/drawing/2014/main" id="{B583BF0B-E8D7-7C4F-B48B-8F891E863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A2563BF-9A21-5249-B578-C41A8DD1535F}" type="slidenum">
              <a:rPr lang="en-US" altLang="en-US" sz="1200">
                <a:cs typeface="Arial" panose="020B0604020202020204" pitchFamily="34" charset="0"/>
              </a:rPr>
              <a:pPr eaLnBrk="1" hangingPunct="1"/>
              <a:t>22</a:t>
            </a:fld>
            <a:endParaRPr lang="en-US" altLang="en-US" sz="120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itchFamily="34" charset="0"/>
                <a:ea typeface="ＭＳ Ｐゴシック" charset="0"/>
                <a:cs typeface="Arial" pitchFamily="34" charset="0"/>
              </a:rPr>
              <a:t>23. Roman Science—Fundamental physics-intro</a:t>
            </a:r>
          </a:p>
          <a:p>
            <a:r>
              <a:rPr lang="en-US" sz="1200" kern="1200" dirty="0">
                <a:solidFill>
                  <a:schemeClr val="tx1"/>
                </a:solidFill>
                <a:effectLst/>
                <a:latin typeface="Arial" pitchFamily="34" charset="0"/>
                <a:ea typeface="ＭＳ Ｐゴシック" charset="0"/>
                <a:cs typeface="Arial" pitchFamily="34" charset="0"/>
              </a:rPr>
              <a:t> </a:t>
            </a:r>
            <a:endParaRPr lang="en-US" sz="16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How does the universe work? New discoveries lead to new questions—Roman is designed to address the biggest ones facing modern-day astronomers:</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Growth of large-scale structure of the universe</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Expansion history of the universe</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Dark energy</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Dark matter</a:t>
            </a:r>
          </a:p>
          <a:p>
            <a:pPr marL="914400" lvl="2" indent="0">
              <a:buFont typeface="Courier New" panose="02070309020205020404" pitchFamily="49" charset="0"/>
              <a:buNone/>
            </a:pPr>
            <a:endParaRPr lang="en-US" sz="14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Everything that has been observed in the history of astronomy makes up only 5% of the content of the universe. There is so much more to discover.</a:t>
            </a:r>
          </a:p>
          <a:p>
            <a:pPr marL="0" lvl="0" indent="0">
              <a:buFont typeface="Arial" panose="020B0604020202020204" pitchFamily="34" charset="0"/>
              <a:buNone/>
            </a:pPr>
            <a:endParaRPr lang="en-US" sz="1200" kern="1200" dirty="0">
              <a:solidFill>
                <a:schemeClr val="tx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It is possible that the solutions to some of these mysteries concern new laws of physics that we are not yet aware of, beyond the current theories of Newton and Einstein. </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In-depth/narrative messaging:</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Seeing this bigger picture of the universe with Roman will shed light on big mysteries in astrophysics, where currently it is “dark”—it is possible that a big part of the reason dark matter and dark energy are still so mysterious is that we just don’t have enough information to figure them out—a famous example is trying to figure out what an elephant is by only observing its tail or some other small area of the whole: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https://undaze.files.wordpress.com/2012/06/blindmenelephant.jpg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Alternative elephant image option: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https://image.slidesharecdn.com/armamichigan-130207173513-phpapp02/95/big-data-and-the-challenge-of-extreme-information-36-638.jpg?cb=1360659609</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Another analogy is that there only has been a trickle of data from current telescopes. We can’t solve the cosmic mysteries with this trickle. We need an enormous amount of data (faucets on high!) to understand the nature of dark energy and dark matter.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Pete </a:t>
            </a:r>
            <a:r>
              <a:rPr lang="en-US" sz="1200" kern="1200" dirty="0" err="1">
                <a:effectLst/>
                <a:latin typeface="Arial" pitchFamily="34" charset="0"/>
                <a:ea typeface="ＭＳ Ｐゴシック" charset="0"/>
                <a:cs typeface="Arial" pitchFamily="34" charset="0"/>
              </a:rPr>
              <a:t>Linforth</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 Source: </a:t>
            </a:r>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https://pixabay.com/images/id-1101474/</a:t>
            </a:r>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solidFill>
                <a:srgbClr val="0070C0"/>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23</a:t>
            </a:fld>
            <a:endParaRPr lang="en-US" altLang="en-US"/>
          </a:p>
        </p:txBody>
      </p:sp>
    </p:spTree>
    <p:extLst>
      <p:ext uri="{BB962C8B-B14F-4D97-AF65-F5344CB8AC3E}">
        <p14:creationId xmlns:p14="http://schemas.microsoft.com/office/powerpoint/2010/main" val="190487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B4CAA71-4C47-CD41-91CC-9DC53556E401}"/>
              </a:ext>
            </a:extLst>
          </p:cNvPr>
          <p:cNvSpPr>
            <a:spLocks noGrp="1" noRot="1" noChangeAspec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54AAAAAF-1B64-FE49-B516-4236DCA37C84}"/>
              </a:ext>
            </a:extLst>
          </p:cNvPr>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24. Roman Science—Fundamental physics—structure of the universe</a:t>
            </a: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Structure in the universe is the distribution of dark matter and distribution of galaxies. The structure is the cosmic web of the universe.</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How is the growth of structure in the universe influenced by dark energy and dark matter?</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Astronomers will use Roman data to map the distribution of galaxies near to far—how has it changed over time?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i="0" kern="1200" dirty="0">
                <a:effectLst/>
                <a:latin typeface="Arial" pitchFamily="34" charset="0"/>
                <a:ea typeface="ＭＳ Ｐゴシック" charset="0"/>
                <a:cs typeface="Arial" pitchFamily="34" charset="0"/>
              </a:rPr>
              <a:t>Roman will be much wider and deeper than past surveys by space telescopes.</a:t>
            </a:r>
            <a:r>
              <a:rPr lang="en-US" sz="1200" i="1"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in-depth/narrative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The universe is so large that if we ever want to get a glimpse of how the universe changes over time, we need to look far back into the past (which is looking at objects far away), and we need to capture a lot of the sky too. Past, deep surveys have been pencil-beams in the sky compared to what Roman will capture.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credits: </a:t>
            </a:r>
            <a:endParaRPr lang="en-US" sz="1400" kern="1200" dirty="0">
              <a:effectLst/>
              <a:latin typeface="Arial" pitchFamily="34" charset="0"/>
              <a:ea typeface="ＭＳ Ｐゴシック" charset="0"/>
              <a:cs typeface="Arial" pitchFamily="34" charset="0"/>
            </a:endParaRPr>
          </a:p>
          <a:p>
            <a:r>
              <a:rPr lang="en-US" dirty="0"/>
              <a:t>Data provided by Z. </a:t>
            </a:r>
            <a:r>
              <a:rPr lang="en-US" dirty="0" err="1"/>
              <a:t>Zhai</a:t>
            </a:r>
            <a:r>
              <a:rPr lang="en-US" dirty="0"/>
              <a:t> and Y. Wang, Caltech/IPAC, and A. Benson, Carnegie Observatories</a:t>
            </a:r>
          </a:p>
          <a:p>
            <a:r>
              <a:rPr lang="en-US" dirty="0"/>
              <a:t>Data Visualization: J. DePasquale and D. Player, STScI.</a:t>
            </a:r>
          </a:p>
          <a:p>
            <a:r>
              <a:rPr lang="en-US" sz="1200" b="0" i="0" kern="1200" dirty="0">
                <a:effectLst/>
                <a:latin typeface="Arial" pitchFamily="34" charset="0"/>
                <a:ea typeface="ＭＳ Ｐゴシック" charset="0"/>
                <a:cs typeface="Arial" pitchFamily="34" charset="0"/>
              </a:rPr>
              <a:t>Simulated Roman star-forming galaxy distribution data, displaying ~215,000 galaxies of a much larger 5-million galaxy simulated galaxy catalog.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 Links to more background info:</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“NASA’s Roman Space Telescope to Uncover Echoes of the Universe’s Creation”: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https://www.nasa.gov/feature/goddard/2020/nasa-s-roman-space-telescope-to-uncover-echoes-of-the-universe-s-creation</a:t>
            </a:r>
            <a:endParaRPr lang="en-US" sz="1200" kern="1200" dirty="0">
              <a:solidFill>
                <a:srgbClr val="0070C0"/>
              </a:solidFill>
              <a:effectLst/>
              <a:latin typeface="Arial" pitchFamily="34" charset="0"/>
              <a:ea typeface="ＭＳ Ｐゴシック" charset="0"/>
              <a:cs typeface="Arial" pitchFamily="34" charset="0"/>
            </a:endParaRPr>
          </a:p>
        </p:txBody>
      </p:sp>
      <p:sp>
        <p:nvSpPr>
          <p:cNvPr id="66563" name="Slide Number Placeholder 3">
            <a:extLst>
              <a:ext uri="{FF2B5EF4-FFF2-40B4-BE49-F238E27FC236}">
                <a16:creationId xmlns:a16="http://schemas.microsoft.com/office/drawing/2014/main" id="{A8E552EF-7ADB-E04B-88E2-768D865C47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EE4AE0-EF42-E646-80EA-0E37038BB9E4}" type="slidenum">
              <a:rPr lang="en-US" altLang="en-US" sz="1200">
                <a:solidFill>
                  <a:srgbClr val="000000"/>
                </a:solidFill>
              </a:rPr>
              <a:pPr eaLnBrk="1" hangingPunct="1"/>
              <a:t>24</a:t>
            </a:fld>
            <a:endParaRPr lang="en-US"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25. Roman Science—Fundamental physics—dark energy</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Dark Energy is one of the biggest, and most mysterious, scientific discoveries of modern times.</a:t>
            </a:r>
            <a:endParaRPr lang="en-US" sz="1400" kern="1200" dirty="0">
              <a:effectLst/>
              <a:latin typeface="Arial" pitchFamily="34" charset="0"/>
              <a:ea typeface="ＭＳ Ｐゴシック" charset="0"/>
              <a:cs typeface="Arial" pitchFamily="34" charset="0"/>
            </a:endParaRPr>
          </a:p>
          <a:p>
            <a:pPr marL="1543050" lvl="3"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Previously, science had indicated that the expansion of the universe must be slowing down over time, but it was found to be speeding up instead. The reason is unknown and the phenomena driving it is what is called “dark energy.”</a:t>
            </a:r>
          </a:p>
          <a:p>
            <a:pPr marL="1371600" lvl="3" indent="0">
              <a:buFont typeface="Courier New" panose="02070309020205020404" pitchFamily="49"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impact all areas of astronomy, but the investigating dark energy has been a major mission goal from the initial idea during the 2010 decadal survey process. </a:t>
            </a:r>
          </a:p>
          <a:p>
            <a:pPr marL="457200" lvl="1" indent="0">
              <a:buFont typeface="Arial" panose="020B0604020202020204" pitchFamily="34"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Astronomers use Type </a:t>
            </a:r>
            <a:r>
              <a:rPr lang="en-US" sz="1200" kern="1200" dirty="0" err="1">
                <a:effectLst/>
                <a:latin typeface="Arial" pitchFamily="34" charset="0"/>
                <a:ea typeface="ＭＳ Ｐゴシック" charset="0"/>
                <a:cs typeface="Arial" pitchFamily="34" charset="0"/>
              </a:rPr>
              <a:t>Ia</a:t>
            </a:r>
            <a:r>
              <a:rPr lang="en-US" sz="1200" kern="1200" dirty="0">
                <a:effectLst/>
                <a:latin typeface="Arial" pitchFamily="34" charset="0"/>
                <a:ea typeface="ＭＳ Ｐゴシック" charset="0"/>
                <a:cs typeface="Arial" pitchFamily="34" charset="0"/>
              </a:rPr>
              <a:t> supernovae to measure the universe’s expansion rate—Roman will find many of these throughout time, allowing change over time to be tracked better than ever before.</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The changing rate of the universe’s expansion is a huge question astronomers are trying to answer—detailed studies have led to different results that cannot both be true, which means that there is likely an important piece of the puzzle that is missing from our understanding of the laws of physics.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Type IA supernovae are uncommon, so we need to search the skies often enough to get a chance to find them. Roman plays the numbers games here by observing a big patch of the sky over and over again, and upping the odds of finding these rare objects at very large distances. Then Roman can track the expansion history of the universe farther back in time than we have not been able to do thus far.</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Minute Physics "How do we know the universe is accelerating?” video:</a:t>
            </a:r>
            <a:r>
              <a:rPr lang="en-US" sz="1400" u="none" kern="1200" dirty="0">
                <a:effectLst/>
                <a:latin typeface="Arial" pitchFamily="34" charset="0"/>
                <a:ea typeface="ＭＳ Ｐゴシック" charset="0"/>
                <a:cs typeface="Arial"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https://www.youtube.com/watch?v=tXkBfkeJJ5c&amp;feature=youtu.be</a:t>
            </a:r>
            <a:endParaRPr lang="en-US" sz="1400" kern="1200" dirty="0">
              <a:effectLst/>
              <a:latin typeface="Arial" pitchFamily="34" charset="0"/>
              <a:ea typeface="ＭＳ Ｐゴシック" charset="0"/>
              <a:cs typeface="Arial" pitchFamily="34" charset="0"/>
            </a:endParaRPr>
          </a:p>
          <a:p>
            <a:endParaRPr lang="en-US" sz="1200" u="sng" kern="1200" dirty="0">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effectLst/>
                <a:latin typeface="Arial" pitchFamily="34" charset="0"/>
                <a:ea typeface="ＭＳ Ｐゴシック" charset="0"/>
                <a:cs typeface="Arial" pitchFamily="34" charset="0"/>
              </a:rPr>
              <a:t>“Behind the headline” video on the Hubble Constant discrepancy: </a:t>
            </a:r>
            <a:r>
              <a:rPr lang="en-US" sz="1200" u="sng" kern="1200" dirty="0">
                <a:solidFill>
                  <a:srgbClr val="0070C0"/>
                </a:solidFill>
                <a:effectLst/>
                <a:latin typeface="Arial" pitchFamily="34" charset="0"/>
                <a:ea typeface="ＭＳ Ｐゴシック" charset="0"/>
                <a:cs typeface="Arial" pitchFamily="34" charset="0"/>
                <a:hlinkClick r:id="rId5" action="ppaction://hlinkfile">
                  <a:extLst>
                    <a:ext uri="{A12FA001-AC4F-418D-AE19-62706E023703}">
                      <ahyp:hlinkClr xmlns:ahyp="http://schemas.microsoft.com/office/drawing/2018/hyperlinkcolor" val="tx"/>
                    </a:ext>
                  </a:extLst>
                </a:hlinkClick>
              </a:rPr>
              <a:t>https</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://viewspace.org/video_library/videos/885-VS-BtH-HubbleConstant-1920x1080-363907575?tags=1639</a:t>
            </a:r>
            <a:endParaRPr lang="en-US" sz="1200" kern="1200" dirty="0">
              <a:effectLst/>
              <a:latin typeface="Arial" pitchFamily="34" charset="0"/>
              <a:ea typeface="ＭＳ Ｐゴシック" charset="0"/>
              <a:cs typeface="Arial" pitchFamily="34" charset="0"/>
            </a:endParaRPr>
          </a:p>
          <a:p>
            <a:r>
              <a:rPr lang="en-US" sz="1200" u="none" strike="noStrike"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Video showing expansion and dark energy’s effects on it: </a:t>
            </a: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https://svs.gsfc.nasa.gov/12433</a:t>
            </a:r>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B. J. Fulton/Las </a:t>
            </a:r>
            <a:r>
              <a:rPr lang="en-US" sz="1200" kern="1200" dirty="0" err="1">
                <a:effectLst/>
                <a:latin typeface="Arial" pitchFamily="34" charset="0"/>
                <a:ea typeface="ＭＳ Ｐゴシック" charset="0"/>
                <a:cs typeface="Arial" pitchFamily="34" charset="0"/>
              </a:rPr>
              <a:t>Cumbres</a:t>
            </a:r>
            <a:r>
              <a:rPr lang="en-US" sz="1200" kern="1200" dirty="0">
                <a:effectLst/>
                <a:latin typeface="Arial" pitchFamily="34" charset="0"/>
                <a:ea typeface="ＭＳ Ｐゴシック" charset="0"/>
                <a:cs typeface="Arial" pitchFamily="34" charset="0"/>
              </a:rPr>
              <a:t> Observatory Global Telescope Network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Arrow in the image points to a Type IA supernova, which are used to calculate and track the universe’s expansion.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Adam </a:t>
            </a:r>
            <a:r>
              <a:rPr lang="en-US" sz="1200" kern="1200" dirty="0" err="1">
                <a:effectLst/>
                <a:latin typeface="Arial" pitchFamily="34" charset="0"/>
                <a:ea typeface="ＭＳ Ｐゴシック" charset="0"/>
                <a:cs typeface="Arial" pitchFamily="34" charset="0"/>
              </a:rPr>
              <a:t>Riess's</a:t>
            </a:r>
            <a:r>
              <a:rPr lang="en-US" sz="1200" kern="1200" dirty="0">
                <a:effectLst/>
                <a:latin typeface="Arial" pitchFamily="34" charset="0"/>
                <a:ea typeface="ＭＳ Ｐゴシック" charset="0"/>
                <a:cs typeface="Arial" pitchFamily="34" charset="0"/>
              </a:rPr>
              <a:t> Roman Science Writer's Workshop presentation, "Expansion, Dark Energy, and the Roman Telescope": </a:t>
            </a:r>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https://youtu.be/KK9tIMJl13E?t=1949</a:t>
            </a:r>
            <a:endParaRPr lang="en-US" sz="1200" kern="1200" dirty="0">
              <a:effectLst/>
              <a:latin typeface="Arial" pitchFamily="34" charset="0"/>
              <a:ea typeface="ＭＳ Ｐゴシック" charset="0"/>
              <a:cs typeface="Arial" pitchFamily="34" charset="0"/>
            </a:endParaRPr>
          </a:p>
          <a:p>
            <a:endParaRPr lang="en-US" sz="1200" u="sng" kern="1200" dirty="0">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endParaRPr>
          </a:p>
          <a:p>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https://www.stsci.edu/roman/about/science-themes</a:t>
            </a:r>
            <a:endParaRPr lang="en-US" sz="1200" u="sng" kern="1200" dirty="0">
              <a:solidFill>
                <a:srgbClr val="0070C0"/>
              </a:solidFill>
              <a:effectLst/>
              <a:latin typeface="Arial" pitchFamily="34" charset="0"/>
              <a:ea typeface="ＭＳ Ｐゴシック"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rgbClr val="0070C0"/>
                </a:solidFill>
                <a:effectLst/>
                <a:latin typeface="Arial" pitchFamily="34" charset="0"/>
                <a:ea typeface="ＭＳ Ｐゴシック" charset="0"/>
                <a:cs typeface="Arial" pitchFamily="34" charset="0"/>
                <a:hlinkClick r:id="rId9">
                  <a:extLst>
                    <a:ext uri="{A12FA001-AC4F-418D-AE19-62706E023703}">
                      <ahyp:hlinkClr xmlns:ahyp="http://schemas.microsoft.com/office/drawing/2018/hyperlinkcolor" val="tx"/>
                    </a:ext>
                  </a:extLst>
                </a:hlinkClick>
              </a:rPr>
              <a:t>https://roman.gsfc.nasa.gov/dark_energy.html</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10">
                  <a:extLst>
                    <a:ext uri="{A12FA001-AC4F-418D-AE19-62706E023703}">
                      <ahyp:hlinkClr xmlns:ahyp="http://schemas.microsoft.com/office/drawing/2018/hyperlinkcolor" val="tx"/>
                    </a:ext>
                  </a:extLst>
                </a:hlinkClick>
              </a:rPr>
              <a:t>https://science.nasa.gov/astrophysics/focus-areas/what-is-dark-energy</a:t>
            </a:r>
            <a:endParaRPr lang="en-US" sz="12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11">
                  <a:extLst>
                    <a:ext uri="{A12FA001-AC4F-418D-AE19-62706E023703}">
                      <ahyp:hlinkClr xmlns:ahyp="http://schemas.microsoft.com/office/drawing/2018/hyperlinkcolor" val="tx"/>
                    </a:ext>
                  </a:extLst>
                </a:hlinkClick>
              </a:rPr>
              <a:t>https://www.stsci.edu/roman/surveys-and-programs</a:t>
            </a:r>
            <a:endParaRPr lang="en-US" sz="1200" u="sng" kern="1200" dirty="0">
              <a:solidFill>
                <a:srgbClr val="0070C0"/>
              </a:solidFill>
              <a:effectLst/>
              <a:latin typeface="Arial" pitchFamily="34" charset="0"/>
              <a:ea typeface="ＭＳ Ｐゴシック" charset="0"/>
              <a:cs typeface="Arial" pitchFamily="34" charset="0"/>
            </a:endParaRPr>
          </a:p>
          <a:p>
            <a:r>
              <a:rPr lang="en-US" dirty="0">
                <a:solidFill>
                  <a:srgbClr val="0070C0"/>
                </a:solidFill>
                <a:hlinkClick r:id="rId12">
                  <a:extLst>
                    <a:ext uri="{A12FA001-AC4F-418D-AE19-62706E023703}">
                      <ahyp:hlinkClr xmlns:ahyp="http://schemas.microsoft.com/office/drawing/2018/hyperlinkcolor" val="tx"/>
                    </a:ext>
                  </a:extLst>
                </a:hlinkClick>
              </a:rPr>
              <a:t>https://www.nasa.gov/feature/goddard/2022/nasa-s-roman-mission-will-test-competing-cosmic-acceleration-theories</a:t>
            </a:r>
            <a:endParaRPr lang="en-US" sz="1200" kern="1200" dirty="0">
              <a:solidFill>
                <a:srgbClr val="0070C0"/>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25</a:t>
            </a:fld>
            <a:endParaRPr lang="en-US" altLang="en-US"/>
          </a:p>
        </p:txBody>
      </p:sp>
    </p:spTree>
    <p:extLst>
      <p:ext uri="{BB962C8B-B14F-4D97-AF65-F5344CB8AC3E}">
        <p14:creationId xmlns:p14="http://schemas.microsoft.com/office/powerpoint/2010/main" val="1663327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0D5E397C-8F98-3D4A-B94E-3976E3B4D565}"/>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06882" name="Rectangle 2">
            <a:extLst>
              <a:ext uri="{FF2B5EF4-FFF2-40B4-BE49-F238E27FC236}">
                <a16:creationId xmlns:a16="http://schemas.microsoft.com/office/drawing/2014/main" id="{DA811A59-CF9F-E644-8AC9-A53B594DC9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solidFill>
                  <a:schemeClr val="tx1"/>
                </a:solidFill>
                <a:effectLst/>
                <a:latin typeface="Arial" pitchFamily="34" charset="0"/>
                <a:ea typeface="ＭＳ Ｐゴシック" charset="0"/>
                <a:cs typeface="Arial" pitchFamily="34" charset="0"/>
              </a:rPr>
              <a:t>26. Roman Science—Fundamental physics—Dark matter</a:t>
            </a:r>
          </a:p>
          <a:p>
            <a:r>
              <a:rPr lang="en-US" sz="1200" kern="1200" dirty="0">
                <a:solidFill>
                  <a:schemeClr val="tx1"/>
                </a:solidFill>
                <a:effectLst/>
                <a:latin typeface="Arial" pitchFamily="34" charset="0"/>
                <a:ea typeface="ＭＳ Ｐゴシック" charset="0"/>
                <a:cs typeface="Arial" pitchFamily="34" charset="0"/>
              </a:rPr>
              <a:t> </a:t>
            </a:r>
            <a:endParaRPr lang="en-US" sz="16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Key points to discuss:</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Dark matter cannot be directly observed by telescopes, but its gravitational effects can be seen—the warping of light by something very massive (refer to warped galaxies in slide image).</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Roman will observe these effects on large and small scales in clusters of galaxies and map out the distribution of dark matter over cosmic time.</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By tracking the positions of stars in galactic halos, Roman can explore the effects of dark matter in galactic environments.</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More in-depth/narrative messaging:</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Dark matter’s mass warps space and acts as a gravitational lens, redirecting light that passes by it. Uncovering the mysteries about dark matter will require mapping out the curved paths of light and back-tracking to figure out the distribution of dark matter to cause the gravitational lensing. Dark matter can also cause the shape of galaxies to be warped, which requires the high-precision imaging that only Roman can provide for a very large number of very distant galaxies. </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Hyperlinks for presentation, i.e., related videos or webpages:</a:t>
            </a:r>
            <a:endParaRPr lang="en-US" sz="1400" kern="1200" dirty="0">
              <a:solidFill>
                <a:schemeClr val="tx1"/>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https://viewspace.org/video_library/videos/1042-STScI-H-BeyondTheHeadlines_WarpedLightandDarkMatter-1280x720-459520367?tags=1639</a:t>
            </a:r>
            <a:endParaRPr lang="en-US" sz="1400" kern="1200" dirty="0">
              <a:solidFill>
                <a:srgbClr val="0070C0"/>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Image credit: NASA, ESA, and J. </a:t>
            </a:r>
            <a:r>
              <a:rPr lang="en-US" sz="1200" kern="1200" dirty="0" err="1">
                <a:solidFill>
                  <a:schemeClr val="tx1"/>
                </a:solidFill>
                <a:effectLst/>
                <a:latin typeface="Arial" pitchFamily="34" charset="0"/>
                <a:ea typeface="ＭＳ Ｐゴシック" charset="0"/>
                <a:cs typeface="Arial" pitchFamily="34" charset="0"/>
              </a:rPr>
              <a:t>Lotz</a:t>
            </a:r>
            <a:r>
              <a:rPr lang="en-US" sz="1200" kern="1200" dirty="0">
                <a:solidFill>
                  <a:schemeClr val="tx1"/>
                </a:solidFill>
                <a:effectLst/>
                <a:latin typeface="Arial" pitchFamily="34" charset="0"/>
                <a:ea typeface="ＭＳ Ｐゴシック" charset="0"/>
                <a:cs typeface="Arial" pitchFamily="34" charset="0"/>
              </a:rPr>
              <a:t>, M. Mountain, A. Koekemoer, and the HFF Team (</a:t>
            </a:r>
            <a:r>
              <a:rPr lang="en-US" sz="1200" kern="1200" dirty="0" err="1">
                <a:solidFill>
                  <a:schemeClr val="tx1"/>
                </a:solidFill>
                <a:effectLst/>
                <a:latin typeface="Arial" pitchFamily="34" charset="0"/>
                <a:ea typeface="ＭＳ Ｐゴシック" charset="0"/>
                <a:cs typeface="Arial" pitchFamily="34" charset="0"/>
              </a:rPr>
              <a:t>STScI</a:t>
            </a:r>
            <a:r>
              <a:rPr lang="en-US" sz="1200" kern="1200" dirty="0">
                <a:solidFill>
                  <a:schemeClr val="tx1"/>
                </a:solidFill>
                <a:effectLst/>
                <a:latin typeface="Arial" pitchFamily="34" charset="0"/>
                <a:ea typeface="ＭＳ Ｐゴシック" charset="0"/>
                <a:cs typeface="Arial" pitchFamily="34" charset="0"/>
              </a:rPr>
              <a:t>)</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Hubble image</a:t>
            </a:r>
            <a:endParaRPr lang="en-US" sz="1400" kern="1200" dirty="0">
              <a:solidFill>
                <a:schemeClr val="tx1"/>
              </a:solidFill>
              <a:effectLst/>
              <a:latin typeface="Arial" pitchFamily="34" charset="0"/>
              <a:ea typeface="ＭＳ Ｐゴシック"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9072DE8-3D24-C143-9D0F-63AD659A0B7E}"/>
              </a:ext>
            </a:extLst>
          </p:cNvPr>
          <p:cNvSpPr>
            <a:spLocks noGrp="1" noRot="1" noChangeAspect="1" noTextEdit="1"/>
          </p:cNvSpPr>
          <p:nvPr>
            <p:ph type="sldImg"/>
          </p:nvPr>
        </p:nvSpPr>
        <p:spPr>
          <a:xfrm>
            <a:off x="381000" y="685800"/>
            <a:ext cx="6096000" cy="3429000"/>
          </a:xfrm>
          <a:ln/>
        </p:spPr>
      </p:sp>
      <p:sp>
        <p:nvSpPr>
          <p:cNvPr id="70658" name="Notes Placeholder 2">
            <a:extLst>
              <a:ext uri="{FF2B5EF4-FFF2-40B4-BE49-F238E27FC236}">
                <a16:creationId xmlns:a16="http://schemas.microsoft.com/office/drawing/2014/main" id="{1AFF61B6-5553-EE4C-96C3-C27AAB3C98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Arial" pitchFamily="34" charset="0"/>
                <a:ea typeface="ＭＳ Ｐゴシック" charset="0"/>
                <a:cs typeface="Arial" pitchFamily="34" charset="0"/>
              </a:rPr>
              <a:t>27. Roman Science—Fundamental physics—New physics</a:t>
            </a:r>
          </a:p>
          <a:p>
            <a:r>
              <a:rPr lang="en-US" sz="1200" kern="1200" dirty="0">
                <a:solidFill>
                  <a:schemeClr val="tx1"/>
                </a:solidFill>
                <a:effectLst/>
                <a:latin typeface="Arial" pitchFamily="34" charset="0"/>
                <a:ea typeface="ＭＳ Ｐゴシック" charset="0"/>
                <a:cs typeface="Arial" pitchFamily="34" charset="0"/>
              </a:rPr>
              <a:t> </a:t>
            </a:r>
            <a:endParaRPr lang="en-US" sz="16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Key points to discuss:</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Roman will investigate all the scientific questions we’ve covered and provide so much more detail—but it’s the discoveries we can’t anticipate that are some of the most exciting. </a:t>
            </a:r>
            <a:endParaRPr lang="en-US" sz="1400" kern="1200" dirty="0">
              <a:solidFill>
                <a:schemeClr val="tx1"/>
              </a:solidFill>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charset="0"/>
                <a:cs typeface="Arial" pitchFamily="34" charset="0"/>
              </a:rPr>
              <a:t>Dark energy was like this for Hubble—no one saw it coming, and now it is a large focus of research and future missions—like Roman!</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With its clarity and repeated observations of the sky, Roman will inevitably find unique objects.</a:t>
            </a:r>
            <a:endParaRPr lang="en-US" sz="1400" kern="1200" dirty="0">
              <a:solidFill>
                <a:schemeClr val="tx1"/>
              </a:solidFill>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charset="0"/>
                <a:cs typeface="Arial" pitchFamily="34" charset="0"/>
              </a:rPr>
              <a:t>Survey missions like Roman are ideal for observing changes in the dynamic universe—how has it changed over time?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ＭＳ Ｐゴシック" charset="0"/>
                <a:cs typeface="Arial" pitchFamily="34" charset="0"/>
              </a:rPr>
              <a:t>Can link back to Nancy Grace Roman quote from earlier in the presentation: </a:t>
            </a:r>
            <a:r>
              <a:rPr lang="en-US" sz="1200" i="1" kern="1200" dirty="0">
                <a:solidFill>
                  <a:schemeClr val="tx1"/>
                </a:solidFill>
                <a:effectLst/>
                <a:latin typeface="Arial" pitchFamily="34" charset="0"/>
                <a:ea typeface="ＭＳ Ｐゴシック" charset="0"/>
                <a:cs typeface="Arial" pitchFamily="34" charset="0"/>
              </a:rPr>
              <a:t>"Scientific research and engineering is a continuous series of solving puzzles."</a:t>
            </a:r>
            <a:endParaRPr lang="en-US" sz="12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  </a:t>
            </a:r>
            <a:endParaRPr lang="en-US" sz="1400" kern="1200" dirty="0">
              <a:solidFill>
                <a:schemeClr val="tx1"/>
              </a:solidFill>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solidFill>
                  <a:schemeClr val="tx1"/>
                </a:solidFill>
                <a:effectLst/>
                <a:latin typeface="Arial" pitchFamily="34" charset="0"/>
                <a:ea typeface="ＭＳ Ｐゴシック" charset="0"/>
                <a:cs typeface="Arial" pitchFamily="34" charset="0"/>
              </a:rPr>
              <a:t>Image credit: NASA, ESA, and J. Olmsted (</a:t>
            </a:r>
            <a:r>
              <a:rPr lang="en-US" sz="1200" kern="1200" dirty="0" err="1">
                <a:solidFill>
                  <a:schemeClr val="tx1"/>
                </a:solidFill>
                <a:effectLst/>
                <a:latin typeface="Arial" pitchFamily="34" charset="0"/>
                <a:ea typeface="ＭＳ Ｐゴシック" charset="0"/>
                <a:cs typeface="Arial" pitchFamily="34" charset="0"/>
              </a:rPr>
              <a:t>STScI</a:t>
            </a:r>
            <a:r>
              <a:rPr lang="en-US" sz="1200" kern="1200" dirty="0">
                <a:solidFill>
                  <a:schemeClr val="tx1"/>
                </a:solidFill>
                <a:effectLst/>
                <a:latin typeface="Arial" pitchFamily="34" charset="0"/>
                <a:ea typeface="ＭＳ Ｐゴシック" charset="0"/>
                <a:cs typeface="Arial" pitchFamily="34" charset="0"/>
              </a:rPr>
              <a:t>)</a:t>
            </a:r>
            <a:endParaRPr lang="en-US" sz="1400" kern="1200" dirty="0">
              <a:solidFill>
                <a:schemeClr val="tx1"/>
              </a:solidFill>
              <a:effectLst/>
              <a:latin typeface="Arial" pitchFamily="34" charset="0"/>
              <a:ea typeface="ＭＳ Ｐゴシック" charset="0"/>
              <a:cs typeface="Arial" pitchFamily="34" charset="0"/>
            </a:endParaRPr>
          </a:p>
          <a:p>
            <a:r>
              <a:rPr lang="en-US" sz="1200" kern="1200" dirty="0">
                <a:solidFill>
                  <a:schemeClr val="tx1"/>
                </a:solidFill>
                <a:effectLst/>
                <a:latin typeface="Arial" pitchFamily="34" charset="0"/>
                <a:ea typeface="ＭＳ Ｐゴシック" charset="0"/>
                <a:cs typeface="Arial" pitchFamily="34" charset="0"/>
              </a:rPr>
              <a:t>Illustration</a:t>
            </a:r>
            <a:endParaRPr lang="en-US" sz="1400" kern="1200" dirty="0">
              <a:solidFill>
                <a:schemeClr val="tx1"/>
              </a:solidFill>
              <a:effectLst/>
              <a:latin typeface="Arial" pitchFamily="34" charset="0"/>
              <a:ea typeface="ＭＳ Ｐゴシック" charset="0"/>
              <a:cs typeface="Arial" pitchFamily="34" charset="0"/>
            </a:endParaRPr>
          </a:p>
        </p:txBody>
      </p:sp>
      <p:sp>
        <p:nvSpPr>
          <p:cNvPr id="70659" name="Slide Number Placeholder 3">
            <a:extLst>
              <a:ext uri="{FF2B5EF4-FFF2-40B4-BE49-F238E27FC236}">
                <a16:creationId xmlns:a16="http://schemas.microsoft.com/office/drawing/2014/main" id="{F3C2F266-D506-3248-9275-6626071D57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7FFAB04-1872-7849-A101-0B07E2DF6D63}" type="slidenum">
              <a:rPr lang="en-US" altLang="en-US" sz="1200">
                <a:cs typeface="Arial" panose="020B0604020202020204" pitchFamily="34" charset="0"/>
              </a:rPr>
              <a:pPr eaLnBrk="1" hangingPunct="1"/>
              <a:t>27</a:t>
            </a:fld>
            <a:endParaRPr lang="en-US" altLang="en-US" sz="120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28. Roman’s efficiency—more of the sky in less time</a:t>
            </a: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Roman's dedicated surveys will be so large that they will image vast quantities of celestial objects from the solar system to the edge of the observable universe. </a:t>
            </a:r>
          </a:p>
          <a:p>
            <a:pPr marL="457200" lvl="1" indent="0">
              <a:buFont typeface="Arial" panose="020B0604020202020204" pitchFamily="34"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Roman’s data will immediately be available to anyone with an internet connection, without the traditional period of exclusivity for certain scientists that designed the telescope’s target and settings. This will make more novel discoveries possible more quickly.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Even Roman’s surveys that are planned for studying distant galaxies will capture a wealth of data on intervening solar system objects, stars, star-forming regions, and nearby galaxies.  Given the cadence of the surveys, many areas will be repeatedly covered, providing detailed observations of transient objects, many of which are sure to surprise astronomers.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While the CANDELS program took Hubble nearly 21 days to survey in near-infrared light, Roman’s large field of view and higher efficiency would allow it to survey the same area in less than half an hour.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Top left: This view illustrates a region of the large nearby spiral galaxy M83.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Top right: A hypothetical distant dwarf galaxy appears in this magnified view, demonstrating Roman’s ability to detect small, faint galaxies at large distances.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Bottom left: This magnified view illustrates how Roman will be able to resolve bright stars even in the dense cores of globular star clusters. </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Bottom right: A zoom of the CANDELS-based background shows the density of high-redshift galaxies Roman will detect.</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All of this wealth of data will immediately be available for free within NASA's Barbara A. Mikulski Archive for Space Telescopes to anyone with an internet connection.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Benjamin Williams, David Weinberg, Anil Seth, Eric Bell, Dave Sand, Dominic </a:t>
            </a:r>
            <a:r>
              <a:rPr lang="en-US" sz="1200" kern="1200" dirty="0" err="1">
                <a:effectLst/>
                <a:latin typeface="Arial" pitchFamily="34" charset="0"/>
                <a:ea typeface="ＭＳ Ｐゴシック" charset="0"/>
                <a:cs typeface="Arial" pitchFamily="34" charset="0"/>
              </a:rPr>
              <a:t>Benford</a:t>
            </a:r>
            <a:r>
              <a:rPr lang="en-US" sz="1200" kern="1200" dirty="0">
                <a:effectLst/>
                <a:latin typeface="Arial" pitchFamily="34" charset="0"/>
                <a:ea typeface="ＭＳ Ｐゴシック" charset="0"/>
                <a:cs typeface="Arial" pitchFamily="34" charset="0"/>
              </a:rPr>
              <a:t>, and the WINGS Science Investigation Team</a:t>
            </a: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en-US" sz="1400" kern="1200" dirty="0">
                <a:effectLst/>
                <a:latin typeface="Arial" pitchFamily="34" charset="0"/>
                <a:ea typeface="ＭＳ Ｐゴシック" charset="0"/>
                <a:cs typeface="Arial" pitchFamily="34" charset="0"/>
              </a:rPr>
              <a:t>Image Composition: Z. Levy (STScI)</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This simulated image illustrates the wide range of science enabled by Roman's extremely wide field of view and exquisite resolution. The yellow squares—which all contain background imagery simulated using data from Hubble’s Cosmic Assembly Near-infrared Deep Extragalactic Survey (CANDELS) program—outline the area Roman can capture in a single observation. A blue square shows the field of view of Hubble’s Wide Field Camera 3 for comparison.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https://www.stsci.edu/roman/surveys-and-programs</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https://www.stsci.edu/roman/science-planning-toolbox</a:t>
            </a:r>
            <a:endParaRPr lang="en-US" sz="1200" u="sng" kern="1200" dirty="0">
              <a:solidFill>
                <a:srgbClr val="0070C0"/>
              </a:solidFill>
              <a:effectLst/>
              <a:latin typeface="Arial" pitchFamily="34" charset="0"/>
              <a:ea typeface="ＭＳ Ｐゴシック" charset="0"/>
              <a:cs typeface="Arial" pitchFamily="34" charset="0"/>
            </a:endParaRPr>
          </a:p>
          <a:p>
            <a:r>
              <a:rPr lang="en-US" sz="1400" dirty="0">
                <a:solidFill>
                  <a:srgbClr val="0070C0"/>
                </a:solidFill>
                <a:hlinkClick r:id="rId5">
                  <a:extLst>
                    <a:ext uri="{A12FA001-AC4F-418D-AE19-62706E023703}">
                      <ahyp:hlinkClr xmlns:ahyp="http://schemas.microsoft.com/office/drawing/2018/hyperlinkcolor" val="tx"/>
                    </a:ext>
                  </a:extLst>
                </a:hlinkClick>
              </a:rPr>
              <a:t>https://roman.ipac.caltech.edu/sims/Simulations_csv.html</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 “Expanding Our View” brochure: </a:t>
            </a:r>
            <a:r>
              <a:rPr lang="en-US" sz="1200" u="sng" kern="1200" dirty="0">
                <a:solidFill>
                  <a:srgbClr val="0070C0"/>
                </a:solidFill>
                <a:effectLst/>
                <a:latin typeface="Arial" pitchFamily="34" charset="0"/>
                <a:ea typeface="ＭＳ Ｐゴシック" charset="0"/>
                <a:cs typeface="Arial" pitchFamily="34" charset="0"/>
              </a:rPr>
              <a:t>https://www.stsci.edu/files/live/sites/www/files/home/roman/_documents/roman-expanding-our-view.pdf</a:t>
            </a:r>
          </a:p>
          <a:p>
            <a:endParaRPr lang="en-US" sz="1400" kern="1200" dirty="0">
              <a:solidFill>
                <a:schemeClr val="bg1"/>
              </a:solidFill>
              <a:effectLst/>
              <a:latin typeface="Arial" pitchFamily="34" charset="0"/>
              <a:ea typeface="ＭＳ Ｐゴシック" charset="0"/>
              <a:cs typeface="Arial" pitchFamily="34" charset="0"/>
            </a:endParaRPr>
          </a:p>
          <a:p>
            <a:endParaRPr lang="en-US" sz="1400" kern="1200" dirty="0">
              <a:solidFill>
                <a:schemeClr val="bg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28</a:t>
            </a:fld>
            <a:endParaRPr lang="en-US" altLang="en-US"/>
          </a:p>
        </p:txBody>
      </p:sp>
    </p:spTree>
    <p:extLst>
      <p:ext uri="{BB962C8B-B14F-4D97-AF65-F5344CB8AC3E}">
        <p14:creationId xmlns:p14="http://schemas.microsoft.com/office/powerpoint/2010/main" val="1374844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6CFD9BFD-518D-124E-B9B7-E2EE74EE3F19}"/>
              </a:ext>
            </a:extLst>
          </p:cNvPr>
          <p:cNvSpPr>
            <a:spLocks noGrp="1" noRot="1" noChangeAspect="1" noTextEdit="1"/>
          </p:cNvSpPr>
          <p:nvPr>
            <p:ph type="sldImg"/>
          </p:nvPr>
        </p:nvSpPr>
        <p:spPr>
          <a:xfrm>
            <a:off x="381000" y="685800"/>
            <a:ext cx="6096000" cy="3429000"/>
          </a:xfrm>
          <a:ln/>
        </p:spPr>
      </p:sp>
      <p:sp>
        <p:nvSpPr>
          <p:cNvPr id="74754" name="Notes Placeholder 2">
            <a:extLst>
              <a:ext uri="{FF2B5EF4-FFF2-40B4-BE49-F238E27FC236}">
                <a16:creationId xmlns:a16="http://schemas.microsoft.com/office/drawing/2014/main" id="{B62D2093-6B48-9B46-972D-28E8590A55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29. Roman’s big data visualized—comparison with Hubble</a:t>
            </a: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To answer big questions, you need a lot of information. Where are the patterns, and where are important deviations from patterns?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Big data to address big mysteries—Roman’s huge field of view and survey mode provide this.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collect over 100 times more data in its five-year planned mission than Hubble has in the last 30 years.</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All Roman data will be immediately available for research, in contrast to other missions in which data often has a proprietary period of time before becoming public.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in-depth/narrative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Many of the biggest questions in astronomy require information about numerous objects at different times in cosmic history.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An Earth-based example: instead of getting a small snapshot of the world by looking around your home, imagine a drone being able to survey the entire city to understand how your neighborhood fits in, or how the city evolved over time, or where structures were built in relation to each other.</a:t>
            </a:r>
          </a:p>
          <a:p>
            <a:endParaRPr lang="en-US" sz="1200" kern="1200" dirty="0">
              <a:effectLst/>
              <a:latin typeface="Arial" pitchFamily="34" charset="0"/>
              <a:ea typeface="ＭＳ Ｐゴシック" charset="0"/>
              <a:cs typeface="Arial" pitchFamily="34" charset="0"/>
            </a:endParaRPr>
          </a:p>
          <a:p>
            <a:r>
              <a:rPr lang="en-US" sz="1200" i="0" kern="1200" dirty="0">
                <a:effectLst/>
                <a:latin typeface="Arial" pitchFamily="34" charset="0"/>
                <a:ea typeface="ＭＳ Ｐゴシック" charset="0"/>
                <a:cs typeface="Arial" pitchFamily="34" charset="0"/>
              </a:rPr>
              <a:t>All of Roman’s data will be nonproprietary and available to all through the Roman archive. To support data analysis, the mission will release cloud-based data products, including stacks, dithers, and mosaics, in addition to catalogs and other high-level science products. These assets will make it easy to access and analyze parallel, contiguous, homogenous—and huge—data sets. The Roman mission will also partner with the astronomical community to create and release open-source data reduction and analysis tools.</a:t>
            </a:r>
          </a:p>
          <a:p>
            <a:endParaRPr lang="en-US" sz="1200" i="0" kern="1200" dirty="0">
              <a:effectLst/>
              <a:latin typeface="Arial" pitchFamily="34" charset="0"/>
              <a:ea typeface="ＭＳ Ｐゴシック" charset="0"/>
              <a:cs typeface="Arial" pitchFamily="34" charset="0"/>
            </a:endParaRPr>
          </a:p>
          <a:p>
            <a:r>
              <a:rPr lang="en-US" sz="1200" i="0" kern="1200" dirty="0">
                <a:effectLst/>
                <a:latin typeface="Arial" pitchFamily="34" charset="0"/>
                <a:ea typeface="ＭＳ Ｐゴシック" charset="0"/>
                <a:cs typeface="Arial" pitchFamily="34" charset="0"/>
              </a:rPr>
              <a:t>The mission will fund programs to support archival researchers using the survey data to explore all facets of astrophysics. A larger fraction of Roman science funding will go to these archival programs relative to planned observation programs, when compared to other NASA observatories, including Hubble.</a:t>
            </a: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Z. Levy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https://hubblesite.org/contents/news-releases/2020/news-2020-41</a:t>
            </a:r>
            <a:endParaRPr lang="en-US" sz="1400" kern="1200" dirty="0">
              <a:solidFill>
                <a:srgbClr val="0070C0"/>
              </a:solidFill>
              <a:effectLst/>
              <a:latin typeface="Arial" pitchFamily="34" charset="0"/>
              <a:ea typeface="ＭＳ Ｐゴシック" charset="0"/>
              <a:cs typeface="Arial" pitchFamily="34" charset="0"/>
            </a:endParaRPr>
          </a:p>
        </p:txBody>
      </p:sp>
      <p:sp>
        <p:nvSpPr>
          <p:cNvPr id="74755" name="Slide Number Placeholder 3">
            <a:extLst>
              <a:ext uri="{FF2B5EF4-FFF2-40B4-BE49-F238E27FC236}">
                <a16:creationId xmlns:a16="http://schemas.microsoft.com/office/drawing/2014/main" id="{E7D26653-4E3A-E746-AFEC-80FC63A2E1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032263B-274D-FD40-874F-FC238D3004B6}" type="slidenum">
              <a:rPr lang="en-US" altLang="en-US" sz="1200">
                <a:cs typeface="Arial" panose="020B0604020202020204" pitchFamily="34" charset="0"/>
              </a:rPr>
              <a:pPr eaLnBrk="1" hangingPunct="1"/>
              <a:t>29</a:t>
            </a:fld>
            <a:endParaRPr lang="en-US" altLang="en-US" sz="120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4E0F759-BCD8-E144-9941-61CBC19D31D3}"/>
              </a:ext>
            </a:extLst>
          </p:cNvPr>
          <p:cNvSpPr>
            <a:spLocks noGrp="1" noRot="1" noChangeAspect="1" noTextEdit="1"/>
          </p:cNvSpPr>
          <p:nvPr>
            <p:ph type="sldImg"/>
          </p:nvPr>
        </p:nvSpPr>
        <p:spPr>
          <a:xfrm>
            <a:off x="381000" y="685800"/>
            <a:ext cx="6096000" cy="3429000"/>
          </a:xfrm>
          <a:ln/>
        </p:spPr>
      </p:sp>
      <p:sp>
        <p:nvSpPr>
          <p:cNvPr id="23554" name="Notes Placeholder 2">
            <a:extLst>
              <a:ext uri="{FF2B5EF4-FFF2-40B4-BE49-F238E27FC236}">
                <a16:creationId xmlns:a16="http://schemas.microsoft.com/office/drawing/2014/main" id="{0DD1804C-4BFF-9249-8FDF-12BA28B899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3. The namesake: Nancy Grace Roman</a:t>
            </a:r>
          </a:p>
          <a:p>
            <a:r>
              <a:rPr lang="en-US" sz="1200" kern="1200" dirty="0">
                <a:effectLst/>
                <a:latin typeface="Arial" pitchFamily="34" charset="0"/>
                <a:ea typeface="ＭＳ Ｐゴシック" charset="0"/>
                <a:cs typeface="Arial" pitchFamily="34" charset="0"/>
              </a:rPr>
              <a:t>The image on this slide shows Dr. Roman at work and provides an opportunity to discuss her contributions to science. </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NASA’s First Chief of Astronomy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Joined NASA in 1959 when the agency was only 6 months old</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Championed space-based astronomy, which eventually led to the Roman Space Telescope</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Nancy Grace Roman advanced space-based astronomy and general astrophysics knowledge, and the telescope bearing her name will take up that legacy by addressing big questions crucial to the future of the field.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Nancy Grace Roman was born in 1925 in Nashville, Tennessee and received her PhD from the University of Chicago in 1949. As a woman in astronomy, she experienced many obstacles in getting a permanent position as a working astronomer. She ultimately accepted a job at the new space agency–NASA–in 1959, just six months after NASA was formed.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Dr. Roman was the first female executive at NASA and the first Chief of Astronomy. She worked diligently to plan for a robust suite of satellites and rockets to be managed by NASA, including space-based observatories that could gain a better vantage point for observing the universe above the atmosphere that clouds our vision from the ground. Dr. Roman shepherded the Hubble Space Telescope through the political approval process in Congress. Without Dr. Roman, there very well may not have been a Hubble Space Telescope.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more information:</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Article with quotes:</a:t>
            </a:r>
            <a:r>
              <a:rPr lang="en-US" sz="1400" u="none" kern="1200" dirty="0">
                <a:effectLst/>
                <a:latin typeface="Arial" pitchFamily="34" charset="0"/>
                <a:ea typeface="ＭＳ Ｐゴシック" charset="0"/>
                <a:cs typeface="Arial"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https://solarsystem.nasa.gov/people/225/nancy-roman-1925-2018/</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Press release on naming of telescope: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https://www.nasa.gov/press-release/nasa-telescope-named-for-mother-of-hubble-nancy-grace-roman</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Olivia </a:t>
            </a:r>
            <a:r>
              <a:rPr lang="en-US" sz="1200" kern="1200" dirty="0" err="1">
                <a:effectLst/>
                <a:latin typeface="Arial" pitchFamily="34" charset="0"/>
                <a:ea typeface="ＭＳ Ｐゴシック" charset="0"/>
                <a:cs typeface="Arial" pitchFamily="34" charset="0"/>
              </a:rPr>
              <a:t>Lupie's</a:t>
            </a:r>
            <a:r>
              <a:rPr lang="en-US" sz="1200" kern="1200" dirty="0">
                <a:effectLst/>
                <a:latin typeface="Arial" pitchFamily="34" charset="0"/>
                <a:ea typeface="ＭＳ Ｐゴシック" charset="0"/>
                <a:cs typeface="Arial" pitchFamily="34" charset="0"/>
              </a:rPr>
              <a:t> Roman Science Writer's Workshop presentation: </a:t>
            </a: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https://www.youtube.com/watch?v=KK9tIMJl13E</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Produced video (6:20)</a:t>
            </a: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https://www.youtube.com/watch?v=m5fC3FIUngk&amp;feature=youtu.be</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2017 video interviews:</a:t>
            </a:r>
          </a:p>
          <a:p>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https://svs.gsfc.nasa.gov/12634</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r>
              <a:rPr lang="en-US" sz="1200" kern="1200" dirty="0">
                <a:effectLst/>
                <a:latin typeface="Arial" pitchFamily="34" charset="0"/>
                <a:ea typeface="ＭＳ Ｐゴシック" charset="0"/>
                <a:cs typeface="Arial" pitchFamily="34" charset="0"/>
              </a:rPr>
              <a:t>Short interview—article format: </a:t>
            </a:r>
          </a:p>
          <a:p>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https://women.nasa.gov/nancy-grace-roman-2/</a:t>
            </a:r>
            <a:endParaRPr lang="en-US" sz="1200" kern="1200" dirty="0">
              <a:effectLst/>
              <a:latin typeface="Arial" pitchFamily="34" charset="0"/>
              <a:ea typeface="ＭＳ Ｐゴシック" charset="0"/>
              <a:cs typeface="Arial" pitchFamily="34" charset="0"/>
            </a:endParaRPr>
          </a:p>
          <a:p>
            <a:r>
              <a:rPr lang="en-US" sz="1200" u="none" strike="noStrike" kern="1200" dirty="0">
                <a:effectLst/>
                <a:latin typeface="Arial" pitchFamily="34" charset="0"/>
                <a:ea typeface="ＭＳ Ｐゴシック" charset="0"/>
                <a:cs typeface="Arial" pitchFamily="34" charset="0"/>
              </a:rPr>
              <a:t> </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Annual Review of Astronomy and Astrophysics—Her Memoir</a:t>
            </a:r>
          </a:p>
          <a:p>
            <a:r>
              <a:rPr lang="en-US" sz="1200" u="sng" kern="1200" dirty="0">
                <a:solidFill>
                  <a:srgbClr val="0070C0"/>
                </a:solidFill>
                <a:effectLst/>
                <a:latin typeface="Arial" pitchFamily="34" charset="0"/>
                <a:ea typeface="ＭＳ Ｐゴシック" charset="0"/>
                <a:cs typeface="Arial" pitchFamily="34" charset="0"/>
                <a:hlinkClick r:id="rId9">
                  <a:extLst>
                    <a:ext uri="{A12FA001-AC4F-418D-AE19-62706E023703}">
                      <ahyp:hlinkClr xmlns:ahyp="http://schemas.microsoft.com/office/drawing/2018/hyperlinkcolor" val="tx"/>
                    </a:ext>
                  </a:extLst>
                </a:hlinkClick>
              </a:rPr>
              <a:t>https://www.annualreviews.org/doi/abs/10.1146/annurev-astro-091918-104446</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endParaRPr lang="en-US" sz="1400" kern="1200" dirty="0">
              <a:effectLst/>
              <a:latin typeface="Arial" pitchFamily="34" charset="0"/>
              <a:ea typeface="ＭＳ Ｐゴシック" charset="0"/>
              <a:cs typeface="Arial" pitchFamily="34" charset="0"/>
            </a:endParaRPr>
          </a:p>
        </p:txBody>
      </p:sp>
      <p:sp>
        <p:nvSpPr>
          <p:cNvPr id="23555" name="Slide Number Placeholder 3">
            <a:extLst>
              <a:ext uri="{FF2B5EF4-FFF2-40B4-BE49-F238E27FC236}">
                <a16:creationId xmlns:a16="http://schemas.microsoft.com/office/drawing/2014/main" id="{CD3A0434-ADE2-2340-B077-D4C2DDFC0A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4C719B-6BA4-134C-83E5-916DCC28DB36}" type="slidenum">
              <a:rPr lang="en-US" altLang="en-US" sz="1200">
                <a:cs typeface="Arial" panose="020B0604020202020204" pitchFamily="34" charset="0"/>
              </a:rPr>
              <a:pPr eaLnBrk="1" hangingPunct="1"/>
              <a:t>3</a:t>
            </a:fld>
            <a:endParaRPr lang="en-US" altLang="en-US" sz="120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80945A93-05D9-064C-BF79-52D473A28045}"/>
              </a:ext>
            </a:extLst>
          </p:cNvPr>
          <p:cNvSpPr>
            <a:spLocks noGrp="1" noRot="1" noChangeAspect="1" noTextEdit="1"/>
          </p:cNvSpPr>
          <p:nvPr>
            <p:ph type="sldImg"/>
          </p:nvPr>
        </p:nvSpPr>
        <p:spPr>
          <a:xfrm>
            <a:off x="381000" y="685800"/>
            <a:ext cx="6096000" cy="3429000"/>
          </a:xfrm>
          <a:ln/>
        </p:spPr>
      </p:sp>
      <p:sp>
        <p:nvSpPr>
          <p:cNvPr id="76802" name="Notes Placeholder 2">
            <a:extLst>
              <a:ext uri="{FF2B5EF4-FFF2-40B4-BE49-F238E27FC236}">
                <a16:creationId xmlns:a16="http://schemas.microsoft.com/office/drawing/2014/main" id="{0589A2DF-4FF9-054A-A151-1D53CFC3AA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30. Roman and other missions</a:t>
            </a: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6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see a lot, but it won’t see everything. No telescope does.  </a:t>
            </a:r>
            <a:endParaRPr lang="en-US" sz="16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Because different observatories detect different wavelengths of light and have different observing modes, resolution, precision, and other specialties, they often make the most scientific progress by working together. </a:t>
            </a:r>
            <a:endParaRPr lang="en-US" sz="16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Roman’s data will compliment other observatories operating at the same time, as well as those past and future through its data archive. </a:t>
            </a:r>
            <a:endParaRPr lang="en-US" sz="16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Roman’s survey of the very distant universe with Hubble-like resolution will complement future ground-based missions—including the Vera C. Rubin Observatory—of the more nearby universe which covers more of the sky. Roman will scout the universe for unique objects that can be followed-up on by more targeted telescopes, like Hubble and Webb. We learn the most about the universe when we can study it at many different wavelengths, in different parts of the sky, and at different epochs in the universe. </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Future astronomers will be able to look back on Roman’s data to see what the universe looked like when Roman was observing it. </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285750" indent="-285750">
              <a:buFont typeface="Wingdings" pitchFamily="2" charset="2"/>
              <a:buChar char="q"/>
            </a:pPr>
            <a:r>
              <a:rPr lang="en-US" sz="1600" kern="1200" dirty="0">
                <a:effectLst/>
                <a:latin typeface="Arial" pitchFamily="34" charset="0"/>
                <a:ea typeface="ＭＳ Ｐゴシック" charset="0"/>
                <a:cs typeface="Arial" pitchFamily="34" charset="0"/>
              </a:rPr>
              <a:t>Image credit</a:t>
            </a:r>
            <a:r>
              <a:rPr lang="en-US" sz="1200" kern="1200" dirty="0">
                <a:effectLst/>
                <a:latin typeface="Arial" pitchFamily="34" charset="0"/>
                <a:ea typeface="ＭＳ Ｐゴシック" charset="0"/>
                <a:cs typeface="Arial" pitchFamily="34" charset="0"/>
              </a:rPr>
              <a:t>: A. James (STScI)</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6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6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p>
          <a:p>
            <a:r>
              <a:rPr lang="en-US" sz="1200" kern="1200" dirty="0">
                <a:effectLst/>
                <a:latin typeface="Arial" pitchFamily="34" charset="0"/>
                <a:ea typeface="ＭＳ Ｐゴシック" charset="0"/>
                <a:cs typeface="Arial" pitchFamily="34" charset="0"/>
              </a:rPr>
              <a:t>Harry Ferguson's Roman Science Writer's Workshop, "Science Synergies of the 2020's:</a:t>
            </a: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https://youtu.be/KK9tIMJl13E?t=3130</a:t>
            </a:r>
            <a:endParaRPr lang="en-US" sz="1200" kern="1200" dirty="0">
              <a:solidFill>
                <a:srgbClr val="0070C0"/>
              </a:solidFill>
              <a:effectLst/>
              <a:latin typeface="Arial" pitchFamily="34" charset="0"/>
              <a:ea typeface="ＭＳ Ｐゴシック" charset="0"/>
              <a:cs typeface="Arial" pitchFamily="34" charset="0"/>
            </a:endParaRPr>
          </a:p>
          <a:p>
            <a:endParaRPr lang="en-US" altLang="en-US" dirty="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355AE4E-DE2E-B547-8158-644F75B2D4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A1DCEB2-D7D1-9345-8435-6E0F9FFAFAF7}" type="slidenum">
              <a:rPr lang="en-US" altLang="en-US" sz="1200">
                <a:cs typeface="Arial" panose="020B0604020202020204" pitchFamily="34" charset="0"/>
              </a:rPr>
              <a:pPr eaLnBrk="1" hangingPunct="1"/>
              <a:t>30</a:t>
            </a:fld>
            <a:endParaRPr lang="en-US" altLang="en-US" sz="120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31. Conclusion summary slide</a:t>
            </a:r>
          </a:p>
          <a:p>
            <a:r>
              <a:rPr lang="en-US" sz="1200" kern="1200" dirty="0">
                <a:effectLst/>
                <a:latin typeface="Arial" pitchFamily="34" charset="0"/>
                <a:ea typeface="ＭＳ Ｐゴシック" charset="0"/>
                <a:cs typeface="Arial" pitchFamily="34" charset="0"/>
              </a:rPr>
              <a:t> </a:t>
            </a: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Large swaths of the sky with Hubble-like resolution</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200 times Hubble’s infrared field of view (Wide Field Camera 3)</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Survey mode with imaging and spectra</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Sensitivity in the visible and near-infrared wavelengths</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Publicly available data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Big data for the big questions: How does the universe work? How did we get here? Are we alone?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will explore large swaths of the sky with Hubble-like resolution, providing views of the universe, both near and far, gathering a tremendous amount of information on all types of objects, that can answer some of our biggest questions: how does the universe work? How did we get here? Are we alone?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Zoom out video from Eagle Nebula to the larger Carina Nebula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https://hubblesite.org/contents/media/videos/2020/41/1284-Video</a:t>
            </a:r>
            <a:r>
              <a:rPr lang="en-US" sz="1200" kern="1200" dirty="0">
                <a:effectLst/>
                <a:latin typeface="Arial" pitchFamily="34" charset="0"/>
                <a:ea typeface="ＭＳ Ｐゴシック" charset="0"/>
                <a:cs typeface="Arial" pitchFamily="34" charset="0"/>
              </a:rPr>
              <a:t> annotated</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rPr>
              <a:t>https://hubblesite.org/contents/media/videos/2020/41/1282-Video</a:t>
            </a:r>
            <a:r>
              <a:rPr lang="en-US" sz="1200" u="sng" kern="1200" dirty="0">
                <a:solidFill>
                  <a:schemeClr val="bg1"/>
                </a:solidFill>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unannotated</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Zoom out video from center of Abell 427 field to the fuller cluster field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https://hubblesite.org/contents/media/videos/2020/41/1285-Video</a:t>
            </a:r>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credits: </a:t>
            </a:r>
            <a:endParaRPr lang="en-US" sz="1400" kern="1200" dirty="0">
              <a:effectLst/>
              <a:latin typeface="Arial" pitchFamily="34" charset="0"/>
              <a:ea typeface="ＭＳ Ｐゴシック" charset="0"/>
              <a:cs typeface="Arial" pitchFamily="34" charset="0"/>
            </a:endParaRPr>
          </a:p>
          <a:p>
            <a:r>
              <a:rPr lang="en-US" sz="1200" b="1" kern="1200" dirty="0">
                <a:effectLst/>
                <a:latin typeface="Arial" pitchFamily="34" charset="0"/>
                <a:ea typeface="ＭＳ Ｐゴシック" charset="0"/>
                <a:cs typeface="Arial" pitchFamily="34" charset="0"/>
              </a:rPr>
              <a:t>Wide view:</a:t>
            </a:r>
            <a:r>
              <a:rPr lang="en-US" sz="1200" kern="1200" dirty="0">
                <a:effectLst/>
                <a:latin typeface="Arial" pitchFamily="34" charset="0"/>
                <a:ea typeface="ＭＳ Ｐゴシック" charset="0"/>
                <a:cs typeface="Arial" pitchFamily="34" charset="0"/>
              </a:rPr>
              <a:t> Composite image of </a:t>
            </a:r>
            <a:r>
              <a:rPr lang="en-US" sz="1200" u="sng" kern="1200" dirty="0">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NSF’s</a:t>
            </a:r>
            <a:r>
              <a:rPr lang="en-US" sz="1200" kern="1200" dirty="0">
                <a:effectLst/>
                <a:latin typeface="Arial" pitchFamily="34" charset="0"/>
                <a:ea typeface="ＭＳ Ｐゴシック" charset="0"/>
                <a:cs typeface="Arial" pitchFamily="34" charset="0"/>
              </a:rPr>
              <a:t> 0.9-meter telescope at Kitt Peak National Observatory (Credit: T.A. Rector (NRAO/AUI/NSF and </a:t>
            </a:r>
            <a:r>
              <a:rPr lang="en-US" sz="1200" kern="1200" dirty="0" err="1">
                <a:effectLst/>
                <a:latin typeface="Arial" pitchFamily="34" charset="0"/>
                <a:ea typeface="ＭＳ Ｐゴシック" charset="0"/>
                <a:cs typeface="Arial" pitchFamily="34" charset="0"/>
              </a:rPr>
              <a:t>NOIRLab</a:t>
            </a:r>
            <a:r>
              <a:rPr lang="en-US" sz="1200" kern="1200" dirty="0">
                <a:effectLst/>
                <a:latin typeface="Arial" pitchFamily="34" charset="0"/>
                <a:ea typeface="ＭＳ Ｐゴシック" charset="0"/>
                <a:cs typeface="Arial" pitchFamily="34" charset="0"/>
              </a:rPr>
              <a:t>/NSF/AURA) and B.A. </a:t>
            </a:r>
            <a:r>
              <a:rPr lang="en-US" sz="1200" kern="1200" dirty="0" err="1">
                <a:effectLst/>
                <a:latin typeface="Arial" pitchFamily="34" charset="0"/>
                <a:ea typeface="ＭＳ Ｐゴシック" charset="0"/>
                <a:cs typeface="Arial" pitchFamily="34" charset="0"/>
              </a:rPr>
              <a:t>Wolpa</a:t>
            </a:r>
            <a:r>
              <a:rPr lang="en-US" sz="1200" kern="1200" dirty="0">
                <a:effectLst/>
                <a:latin typeface="Arial" pitchFamily="34" charset="0"/>
                <a:ea typeface="ＭＳ Ｐゴシック" charset="0"/>
                <a:cs typeface="Arial" pitchFamily="34" charset="0"/>
              </a:rPr>
              <a:t> (</a:t>
            </a:r>
            <a:r>
              <a:rPr lang="en-US" sz="1200" kern="1200" dirty="0" err="1">
                <a:effectLst/>
                <a:latin typeface="Arial" pitchFamily="34" charset="0"/>
                <a:ea typeface="ＭＳ Ｐゴシック" charset="0"/>
                <a:cs typeface="Arial" pitchFamily="34" charset="0"/>
              </a:rPr>
              <a:t>NOIRLab</a:t>
            </a:r>
            <a:r>
              <a:rPr lang="en-US" sz="1200" kern="1200" dirty="0">
                <a:effectLst/>
                <a:latin typeface="Arial" pitchFamily="34" charset="0"/>
                <a:ea typeface="ＭＳ Ｐゴシック" charset="0"/>
                <a:cs typeface="Arial" pitchFamily="34" charset="0"/>
              </a:rPr>
              <a:t>/NSF/AURA)</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and an image by amateur astronomer </a:t>
            </a:r>
            <a:r>
              <a:rPr lang="en-US" sz="1200" u="sng" kern="1200" dirty="0">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Liam Murphy</a:t>
            </a:r>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Center image: NASA, ESA, and the Hubble Heritage Team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/AURA)</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Image composition:  by L. </a:t>
            </a:r>
            <a:r>
              <a:rPr lang="en-US" sz="1200" kern="1200" dirty="0" err="1">
                <a:effectLst/>
                <a:latin typeface="Arial" pitchFamily="34" charset="0"/>
                <a:ea typeface="ＭＳ Ｐゴシック" charset="0"/>
                <a:cs typeface="Arial" pitchFamily="34" charset="0"/>
              </a:rPr>
              <a:t>Hustak</a:t>
            </a:r>
            <a:r>
              <a:rPr lang="en-US" sz="1200" kern="1200" dirty="0">
                <a:effectLst/>
                <a:latin typeface="Arial" pitchFamily="34" charset="0"/>
                <a:ea typeface="ＭＳ Ｐゴシック" charset="0"/>
                <a:cs typeface="Arial" pitchFamily="34" charset="0"/>
              </a:rPr>
              <a:t>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Optical Image Filters: F502N ([O III]), F657N (Hα + [N II]), F673N ([S II])</a:t>
            </a:r>
            <a:endParaRPr lang="en-US" sz="1400" kern="1200" dirty="0">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31</a:t>
            </a:fld>
            <a:endParaRPr lang="en-US" altLang="en-US"/>
          </a:p>
        </p:txBody>
      </p:sp>
    </p:spTree>
    <p:extLst>
      <p:ext uri="{BB962C8B-B14F-4D97-AF65-F5344CB8AC3E}">
        <p14:creationId xmlns:p14="http://schemas.microsoft.com/office/powerpoint/2010/main" val="354675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635068F1-8816-5443-A24E-E14BBE9F0422}"/>
              </a:ext>
            </a:extLst>
          </p:cNvPr>
          <p:cNvSpPr>
            <a:spLocks noGrp="1" noRot="1" noChangeAspect="1" noTextEdit="1"/>
          </p:cNvSpPr>
          <p:nvPr>
            <p:ph type="sldImg"/>
          </p:nvPr>
        </p:nvSpPr>
        <p:spPr>
          <a:xfrm>
            <a:off x="381000" y="685800"/>
            <a:ext cx="6096000" cy="3429000"/>
          </a:xfrm>
          <a:ln/>
        </p:spPr>
      </p:sp>
      <p:sp>
        <p:nvSpPr>
          <p:cNvPr id="19458" name="Notes Placeholder 2">
            <a:extLst>
              <a:ext uri="{FF2B5EF4-FFF2-40B4-BE49-F238E27FC236}">
                <a16:creationId xmlns:a16="http://schemas.microsoft.com/office/drawing/2014/main" id="{F4853A6F-800A-104B-8E22-396D693A8F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4. History of major space-based missions resulting from Decadal Surveys – discoveries of one mission lead to the innovations in the next</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Every discovery in astronomy leads to new, exciting questions—and new exciting missions. </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b="1" kern="1200" dirty="0">
                <a:effectLst/>
                <a:latin typeface="Arial" pitchFamily="34" charset="0"/>
                <a:ea typeface="ＭＳ Ｐゴシック" charset="0"/>
                <a:cs typeface="Arial" pitchFamily="34" charset="0"/>
              </a:rPr>
              <a:t>Example 1:</a:t>
            </a:r>
            <a:r>
              <a:rPr lang="en-US" sz="1200" kern="1200" dirty="0">
                <a:effectLst/>
                <a:latin typeface="Arial" pitchFamily="34" charset="0"/>
                <a:ea typeface="ＭＳ Ｐゴシック" charset="0"/>
                <a:cs typeface="Arial" pitchFamily="34" charset="0"/>
              </a:rPr>
              <a:t> Hubble and Spitzer’s infrared capabilities led to desire to see more infrared light at a high quality—JWST. </a:t>
            </a:r>
            <a:endParaRPr lang="en-US" sz="14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b="1" kern="1200" dirty="0">
                <a:effectLst/>
                <a:latin typeface="Arial" pitchFamily="34" charset="0"/>
                <a:ea typeface="ＭＳ Ｐゴシック" charset="0"/>
                <a:cs typeface="Arial" pitchFamily="34" charset="0"/>
              </a:rPr>
              <a:t>Example 2:</a:t>
            </a:r>
            <a:r>
              <a:rPr lang="en-US" sz="1200" kern="1200" dirty="0">
                <a:effectLst/>
                <a:latin typeface="Arial" pitchFamily="34" charset="0"/>
                <a:ea typeface="ＭＳ Ｐゴシック" charset="0"/>
                <a:cs typeface="Arial" pitchFamily="34" charset="0"/>
              </a:rPr>
              <a:t> Discovery of dark energy with Hubble led to Roman being named the top priority major space-based mission in 2010.  </a:t>
            </a:r>
          </a:p>
          <a:p>
            <a:pPr marL="914400" lvl="2" indent="0">
              <a:buFont typeface="Courier New" panose="02070309020205020404" pitchFamily="49"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Every ten years the astronomy community evaluates the top priorities for future science and what missions can best address them—called the Decadal Review. </a:t>
            </a:r>
            <a:endParaRPr lang="en-US" sz="1400" kern="1200" dirty="0">
              <a:effectLst/>
              <a:latin typeface="Arial" pitchFamily="34" charset="0"/>
              <a:ea typeface="ＭＳ Ｐゴシック" charset="0"/>
              <a:cs typeface="Arial" pitchFamily="34" charset="0"/>
            </a:endParaRPr>
          </a:p>
          <a:p>
            <a:pPr lvl="2"/>
            <a:r>
              <a:rPr lang="en-US" sz="1200" kern="1200" dirty="0">
                <a:effectLst/>
                <a:latin typeface="Arial" pitchFamily="34" charset="0"/>
                <a:ea typeface="ＭＳ Ｐゴシック" charset="0"/>
                <a:cs typeface="Arial" pitchFamily="34" charset="0"/>
              </a:rPr>
              <a:t>The 2020 Decadal Review report was delayed until June 2021 due to the coronavirus pandemic. </a:t>
            </a:r>
          </a:p>
          <a:p>
            <a:pPr lvl="2"/>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 process of building a mission from the initial idea to launch and operation can span an entire career—or more. Often completely new technology has to be developed and tested. This is why astronomers plan far ahead. </a:t>
            </a:r>
          </a:p>
          <a:p>
            <a:pPr marL="457200" lvl="1" indent="0">
              <a:buFont typeface="Arial" panose="020B0604020202020204" pitchFamily="34" charset="0"/>
              <a:buNone/>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Nancy Grace Roman (person) was integral in this forward-thinking approach at NASA from the beginning. </a:t>
            </a:r>
          </a:p>
          <a:p>
            <a:pPr marL="628650" lvl="1" indent="-171450">
              <a:buFont typeface="Arial" panose="020B0604020202020204" pitchFamily="34" charset="0"/>
              <a:buChar char="•"/>
            </a:pP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Re: Roman launch date – The date being used in public communication is that launch will occur </a:t>
            </a:r>
            <a:r>
              <a:rPr lang="en-US" sz="1200" b="1" kern="1200" dirty="0">
                <a:effectLst/>
                <a:latin typeface="Arial" pitchFamily="34" charset="0"/>
                <a:ea typeface="ＭＳ Ｐゴシック" charset="0"/>
                <a:cs typeface="Arial" pitchFamily="34" charset="0"/>
              </a:rPr>
              <a:t>no later than May 2027</a:t>
            </a:r>
            <a:r>
              <a:rPr lang="en-US" sz="1200" kern="1200" dirty="0">
                <a:effectLst/>
                <a:latin typeface="Arial" pitchFamily="34" charset="0"/>
                <a:ea typeface="ＭＳ Ｐゴシック" charset="0"/>
                <a:cs typeface="Arial" pitchFamily="34" charset="0"/>
              </a:rPr>
              <a:t>, which is related to the mission’s budget as allocated by Congress. The *readiness* date that those working on the mission are working toward is October 2026.</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b="1" kern="1200" dirty="0">
                <a:effectLst/>
                <a:latin typeface="Arial" pitchFamily="34" charset="0"/>
                <a:ea typeface="ＭＳ Ｐゴシック" charset="0"/>
                <a:cs typeface="Arial" pitchFamily="34" charset="0"/>
              </a:rPr>
              <a:t>Note for astronomers re: Roman launch date: </a:t>
            </a:r>
            <a:r>
              <a:rPr lang="en-US" sz="1200" b="0" kern="1200" dirty="0">
                <a:effectLst/>
                <a:latin typeface="Arial" pitchFamily="34" charset="0"/>
                <a:ea typeface="ＭＳ Ｐゴシック" charset="0"/>
                <a:cs typeface="Arial" pitchFamily="34" charset="0"/>
              </a:rPr>
              <a:t>The Roman team is working toward a “readiness” date of October 2026, but the official public language from NASA is that launch will be no later than May 2027, which aligns with the mission budget.</a:t>
            </a:r>
          </a:p>
          <a:p>
            <a:pPr marL="0" indent="0">
              <a:buFont typeface="Wingdings" pitchFamily="2" charset="2"/>
              <a:buNone/>
            </a:pPr>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American Astronomical Society site:</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https://aas.org/advocacy/decadal-surveys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National Academies Astro2020:</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https://www.nationalacademies.org/our-work/decadal-survey-on-astronomy-and-astrophysics-2020-astro2020</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National Academies Astro2010:</a:t>
            </a:r>
          </a:p>
          <a:p>
            <a:r>
              <a:rPr lang="en-US" sz="1200" u="sng" kern="1200" dirty="0">
                <a:solidFill>
                  <a:srgbClr val="0070C0"/>
                </a:solidFill>
                <a:effectLst/>
                <a:latin typeface="Arial" pitchFamily="34" charset="0"/>
                <a:ea typeface="ＭＳ Ｐゴシック" charset="0"/>
                <a:cs typeface="Arial" pitchFamily="34" charset="0"/>
              </a:rPr>
              <a:t>https://nap.nationalacademies.org/catalog/12951/new-worlds-new-horizons-in-astronomy-and-astrophysics </a:t>
            </a:r>
            <a:endParaRPr lang="en-US" sz="1400" u="sng"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Program (topical) panels: </a:t>
            </a:r>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https://www.nationalacademies.org/our-work/decadal-survey-on-astronomy-and-astrophysics-2020-astro2020#sl-three-columns-eb3c7b22-c696-4135-9562-d4f519cc45fb</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 J. Kang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p:txBody>
      </p:sp>
      <p:sp>
        <p:nvSpPr>
          <p:cNvPr id="19459" name="Slide Number Placeholder 3">
            <a:extLst>
              <a:ext uri="{FF2B5EF4-FFF2-40B4-BE49-F238E27FC236}">
                <a16:creationId xmlns:a16="http://schemas.microsoft.com/office/drawing/2014/main" id="{B197C5BA-1043-B242-9D3E-2D1869A210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95E7D8-1C92-FD41-A3B9-19FD1DABC661}" type="slidenum">
              <a:rPr lang="en-US" altLang="en-US" sz="1200">
                <a:cs typeface="Arial" panose="020B0604020202020204" pitchFamily="34" charset="0"/>
              </a:rPr>
              <a:pPr eaLnBrk="1" hangingPunct="1"/>
              <a:t>4</a:t>
            </a:fld>
            <a:endParaRPr lang="en-US" altLang="en-US" sz="120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32D813F-DBEE-4C48-8444-35576A2819BD}"/>
              </a:ext>
            </a:extLst>
          </p:cNvPr>
          <p:cNvSpPr>
            <a:spLocks noGrp="1" noRot="1" noChangeAspect="1" noTextEdit="1"/>
          </p:cNvSpPr>
          <p:nvPr>
            <p:ph type="sldImg"/>
          </p:nvPr>
        </p:nvSpPr>
        <p:spPr>
          <a:xfrm>
            <a:off x="381000" y="685800"/>
            <a:ext cx="6096000" cy="3429000"/>
          </a:xfrm>
          <a:ln/>
        </p:spPr>
      </p:sp>
      <p:sp>
        <p:nvSpPr>
          <p:cNvPr id="25602" name="Notes Placeholder 2">
            <a:extLst>
              <a:ext uri="{FF2B5EF4-FFF2-40B4-BE49-F238E27FC236}">
                <a16:creationId xmlns:a16="http://schemas.microsoft.com/office/drawing/2014/main" id="{EE9A70B4-85FE-B944-AC39-A28D2A927C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anose="020B0604020202020204" pitchFamily="34" charset="0"/>
                <a:ea typeface="ＭＳ Ｐゴシック" charset="0"/>
                <a:cs typeface="Arial" panose="020B0604020202020204" pitchFamily="34" charset="0"/>
              </a:rPr>
              <a:t>5. Major missions comparison—Hubble, Webb, Roman</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This slide has examples of how missions are complimentary and work together.</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As a survey telescope, Roman will take a broad view that can discover unique objects, and more focused telescopes like Hubble and Webb can follow-up to study in greater detail.</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Even when missions are not in the sky at the same time, their archival data will always be able to be cross-referenced.</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anose="020B0604020202020204" pitchFamily="34" charset="0"/>
              <a:ea typeface="ＭＳ Ｐゴシック" charset="0"/>
              <a:cs typeface="Arial" panose="020B0604020202020204" pitchFamily="34" charset="0"/>
            </a:endParaRPr>
          </a:p>
          <a:p>
            <a:r>
              <a:rPr lang="en-US" sz="1200" kern="1200" dirty="0">
                <a:effectLst/>
                <a:latin typeface="Arial" pitchFamily="34" charset="0"/>
                <a:ea typeface="ＭＳ Ｐゴシック" charset="0"/>
                <a:cs typeface="Arial" pitchFamily="34" charset="0"/>
              </a:rPr>
              <a:t>Areas where the telescopes overlap on wavelength sensitivity allow them to support and follow-up on each other’s observations. Roman takes the broad view, encompassing a lot of data and information, while telescopes like Hubble and Webb can take a more focused view on specific objects. </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Most astrophysics missions have scientific value far beyond the years they actively observe and collect data. All data collected by these (and many other) missions are archived in the Mikulski Archive for Space Telescopes (MAST), and are available for future astronomers to reference and compare/contrast with new observations. So, observations taken by Roman in 2030 could be compared with Hubble’s observations from 1995, and new discoveries could be made using both the new and archived data.</a:t>
            </a:r>
          </a:p>
          <a:p>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Hubble and Roman mirrors are the same size, but Roman’s weighs less because of advances in technology since Hubble was engineered. Roman has a faster focal ratio f/7.8, or shorter local length, compared to Hubble’s f/24.</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Harry Ferguson Slides from Roman Science Writer’s Workshop:</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https://www.stsci.edu/files/live/sites/www/files/home/events/event-assets/2020/_documents/2020-workshop-science-writers-roman-presentation-ferguson.pdf</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and his talk: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https://cloudproject.hosted.panopto.com/Panopto/Pages/Viewer.aspx?id=ecf77c76-d4fa-4028-9db0-ac4c01055d18</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A. James (</a:t>
            </a:r>
            <a:r>
              <a:rPr lang="en-US" sz="1200" kern="1200" dirty="0" err="1">
                <a:effectLst/>
                <a:latin typeface="Arial" pitchFamily="34" charset="0"/>
                <a:ea typeface="ＭＳ Ｐゴシック" charset="0"/>
                <a:cs typeface="Arial" pitchFamily="34" charset="0"/>
              </a:rPr>
              <a:t>STScI</a:t>
            </a:r>
            <a:r>
              <a:rPr lang="en-US" sz="1200" kern="1200" dirty="0">
                <a:effectLst/>
                <a:latin typeface="Arial" pitchFamily="34" charset="0"/>
                <a:ea typeface="ＭＳ Ｐゴシック" charset="0"/>
                <a:cs typeface="Arial" pitchFamily="34" charset="0"/>
              </a:rPr>
              <a:t>)</a:t>
            </a:r>
            <a:endParaRPr lang="en-US" sz="1400" kern="1200" dirty="0">
              <a:effectLst/>
              <a:latin typeface="Arial" pitchFamily="34" charset="0"/>
              <a:ea typeface="ＭＳ Ｐゴシック" charset="0"/>
              <a:cs typeface="Arial" pitchFamily="34" charset="0"/>
            </a:endParaRPr>
          </a:p>
        </p:txBody>
      </p:sp>
      <p:sp>
        <p:nvSpPr>
          <p:cNvPr id="25603" name="Slide Number Placeholder 3">
            <a:extLst>
              <a:ext uri="{FF2B5EF4-FFF2-40B4-BE49-F238E27FC236}">
                <a16:creationId xmlns:a16="http://schemas.microsoft.com/office/drawing/2014/main" id="{9A9CCDCB-8600-7748-B832-88650CE940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9FBBD21-AC6E-924C-B796-71EA624BAF68}" type="slidenum">
              <a:rPr lang="en-US" altLang="en-US" sz="1200">
                <a:cs typeface="Arial" panose="020B0604020202020204" pitchFamily="34" charset="0"/>
              </a:rPr>
              <a:pPr eaLnBrk="1" hangingPunct="1"/>
              <a:t>5</a:t>
            </a:fld>
            <a:endParaRPr lang="en-US" altLang="en-US" sz="120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charset="0"/>
                <a:cs typeface="Arial" pitchFamily="34" charset="0"/>
              </a:rPr>
              <a:t>6. Facts &amp; Figures list</a:t>
            </a:r>
          </a:p>
          <a:p>
            <a:r>
              <a:rPr lang="en-US" sz="1200" kern="1200" dirty="0">
                <a:effectLst/>
                <a:latin typeface="Arial" pitchFamily="34" charset="0"/>
                <a:ea typeface="ＭＳ Ｐゴシック" charset="0"/>
                <a:cs typeface="Arial" pitchFamily="34" charset="0"/>
              </a:rPr>
              <a:t>This slide can spark as much or as little discussion as the presenter and audience like; options for in-depth discussion include:</a:t>
            </a:r>
          </a:p>
          <a:p>
            <a:endParaRPr lang="en-US" sz="12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Why it is important to be above the atmosphere (launch) and shielded from the heat of the Sun (location at L2)</a:t>
            </a:r>
          </a:p>
          <a:p>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https://www.nasa.gov/content/discoveries-why-a-space-telescope</a:t>
            </a:r>
            <a:endParaRPr lang="en-US" sz="1200" u="none"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What are the Lagrange Points, specifically L2?</a:t>
            </a:r>
          </a:p>
          <a:p>
            <a:pPr marL="628650" lvl="1"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Webb and other telescopes are also at L2</a:t>
            </a:r>
          </a:p>
          <a:p>
            <a:pPr marL="628650" lvl="1" indent="-171450">
              <a:buFont typeface="Courier New" panose="02070309020205020404" pitchFamily="49" charset="0"/>
              <a:buChar char="o"/>
            </a:pPr>
            <a:r>
              <a:rPr lang="en-US"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https://solarsystem.nasa.gov/faq/88/what-are-lagrange-points/</a:t>
            </a:r>
            <a:endParaRPr lang="en-US" kern="1200" dirty="0">
              <a:solidFill>
                <a:srgbClr val="0070C0"/>
              </a:solidFill>
              <a:effectLst/>
              <a:latin typeface="Arial" pitchFamily="34" charset="0"/>
              <a:ea typeface="ＭＳ Ｐゴシック" charset="0"/>
              <a:cs typeface="Arial" pitchFamily="34" charset="0"/>
            </a:endParaRPr>
          </a:p>
          <a:p>
            <a:pPr marL="628650" lvl="1" indent="-171450">
              <a:buFont typeface="Courier New" panose="02070309020205020404" pitchFamily="49" charset="0"/>
              <a:buChar char="o"/>
            </a:pPr>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https://www.space.com/30302-lagrange-points.html</a:t>
            </a:r>
            <a:endParaRPr lang="en-US" sz="1200" kern="1200" dirty="0">
              <a:solidFill>
                <a:srgbClr val="0070C0"/>
              </a:solidFill>
              <a:effectLst/>
              <a:latin typeface="Arial" pitchFamily="34" charset="0"/>
              <a:ea typeface="ＭＳ Ｐゴシック" charset="0"/>
              <a:cs typeface="Arial" pitchFamily="34" charset="0"/>
            </a:endParaRPr>
          </a:p>
          <a:p>
            <a:pPr marL="628650" lvl="1" indent="-171450">
              <a:buFont typeface="Courier New" panose="02070309020205020404" pitchFamily="49" charset="0"/>
              <a:buChar char="o"/>
            </a:pPr>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https://map.gsfc.nasa.gov/ContentMedia/lagrange.pdf</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The primary, or minimum, duration science mission that Roman is designed to fulfill is five years. Fuel to keep Roman stable at L2 determines the length of the mission after that. The five years will begin at the launch date, which is planned to be no later than May 2027 (official language). The Roman team is aiming for the “readiness” date of October 2026. </a:t>
            </a:r>
          </a:p>
          <a:p>
            <a:pPr marL="0" lvl="0" indent="0">
              <a:buFont typeface="Arial" panose="020B0604020202020204" pitchFamily="34" charset="0"/>
              <a:buNone/>
            </a:pP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Telescopes use a mirror to gather light and create an image, just like still film cameras did before everyone started using digital cameras on their phones. </a:t>
            </a:r>
          </a:p>
          <a:p>
            <a:pPr marL="0" lvl="0" indent="0">
              <a:buFont typeface="Arial" panose="020B0604020202020204" pitchFamily="34" charset="0"/>
              <a:buNone/>
            </a:pPr>
            <a:endParaRPr lang="en-US" sz="1200" kern="1200" dirty="0">
              <a:solidFill>
                <a:schemeClr val="bg1"/>
              </a:solidFill>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https://www.nasa.gov/feature/goddard/2020/primary-mirror-for-nasas-roman-space-telescope-completed</a:t>
            </a:r>
            <a:endParaRPr lang="en-US" sz="12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endParaRPr lang="en-US" sz="1200" kern="1200" dirty="0">
              <a:effectLst/>
              <a:latin typeface="Arial" pitchFamily="34" charset="0"/>
              <a:ea typeface="ＭＳ Ｐゴシック" charset="0"/>
              <a:cs typeface="Arial" pitchFamily="34" charset="0"/>
            </a:endParaRP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Two instruments on Roman are discussed in the next few slides.</a:t>
            </a:r>
          </a:p>
          <a:p>
            <a:r>
              <a:rPr lang="en-US" sz="1200" kern="1200" dirty="0">
                <a:effectLst/>
                <a:latin typeface="Arial" pitchFamily="34" charset="0"/>
                <a:ea typeface="ＭＳ Ｐゴシック" charset="0"/>
                <a:cs typeface="Arial" pitchFamily="34" charset="0"/>
              </a:rPr>
              <a:t> </a:t>
            </a:r>
          </a:p>
          <a:p>
            <a:pPr marL="171450" lvl="0"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One (1) terabyte = 1,024 GB, or 200,000 5-minute songs; 310,000 pictures; or 500 hours of movies. Via </a:t>
            </a:r>
            <a:r>
              <a:rPr lang="en-US" sz="1200" u="sng" kern="1200" dirty="0">
                <a:solidFill>
                  <a:srgbClr val="0070C0"/>
                </a:solidFill>
                <a:effectLst/>
                <a:latin typeface="Arial" pitchFamily="34" charset="0"/>
                <a:ea typeface="ＭＳ Ｐゴシック" charset="0"/>
                <a:cs typeface="Arial" pitchFamily="34" charset="0"/>
                <a:hlinkClick r:id="rId8">
                  <a:extLst>
                    <a:ext uri="{A12FA001-AC4F-418D-AE19-62706E023703}">
                      <ahyp:hlinkClr xmlns:ahyp="http://schemas.microsoft.com/office/drawing/2018/hyperlinkcolor" val="tx"/>
                    </a:ext>
                  </a:extLst>
                </a:hlinkClick>
              </a:rPr>
              <a:t>https://www.howtogeek.com/353116/how-big-are-gigabytes-terabytes-and-petabytes/</a:t>
            </a:r>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p>
          <a:p>
            <a:pPr marL="628650" lvl="1" indent="-171450">
              <a:buFont typeface="Courier New" panose="02070309020205020404" pitchFamily="49" charset="0"/>
              <a:buChar char="o"/>
            </a:pPr>
            <a:r>
              <a:rPr lang="en-US" b="0" i="0" dirty="0">
                <a:effectLst/>
                <a:latin typeface="Arial" panose="020B0604020202020204" pitchFamily="34" charset="0"/>
              </a:rPr>
              <a:t>Around 2007, consumer hard drives reached a capacity of 1 </a:t>
            </a:r>
            <a:r>
              <a:rPr lang="en-US" b="0" i="0" dirty="0" err="1">
                <a:effectLst/>
                <a:latin typeface="Arial" panose="020B0604020202020204" pitchFamily="34" charset="0"/>
              </a:rPr>
              <a:t>TeraByte</a:t>
            </a:r>
            <a:r>
              <a:rPr lang="en-US" b="0" i="0" dirty="0">
                <a:effectLst/>
                <a:latin typeface="Arial" panose="020B0604020202020204" pitchFamily="34" charset="0"/>
              </a:rPr>
              <a:t>. Now, hard disk drives (HDDs) are measured in Terabytes e.g., a typical internal HDD may hold 2 Terabytes of data whereas some servers and high-end workstations that contain multiple hard drives may have a total storage capacity of over 10 Terabytes.</a:t>
            </a:r>
            <a:r>
              <a:rPr lang="ko-KR" altLang="en-US" b="0" i="0" dirty="0">
                <a:effectLst/>
                <a:latin typeface="Arial" panose="020B0604020202020204" pitchFamily="34" charset="0"/>
              </a:rPr>
              <a:t> </a:t>
            </a:r>
            <a:r>
              <a:rPr lang="en-US" sz="1200" u="sng" kern="1200" dirty="0">
                <a:solidFill>
                  <a:srgbClr val="0070C0"/>
                </a:solidFill>
                <a:effectLst/>
                <a:latin typeface="Arial" pitchFamily="34" charset="0"/>
                <a:ea typeface="ＭＳ Ｐゴシック" charset="0"/>
                <a:cs typeface="Arial" pitchFamily="34" charset="0"/>
                <a:hlinkClick r:id="rId9">
                  <a:extLst>
                    <a:ext uri="{A12FA001-AC4F-418D-AE19-62706E023703}">
                      <ahyp:hlinkClr xmlns:ahyp="http://schemas.microsoft.com/office/drawing/2018/hyperlinkcolor" val="tx"/>
                    </a:ext>
                  </a:extLst>
                </a:hlinkClick>
              </a:rPr>
              <a:t>https://www.geeksforgeeks.org/understanding-file-sizes-bytes-kb-mb-gb-tb-pb-eb-zb-yb/</a:t>
            </a:r>
            <a:endParaRPr lang="en-US" sz="1200" u="sng" kern="1200" dirty="0">
              <a:effectLst/>
              <a:latin typeface="Arial" pitchFamily="34" charset="0"/>
              <a:ea typeface="ＭＳ Ｐゴシック" charset="0"/>
              <a:cs typeface="Arial" pitchFamily="34" charset="0"/>
            </a:endParaRPr>
          </a:p>
          <a:p>
            <a:pPr marL="457200" lvl="1" indent="0">
              <a:buFont typeface="Courier New" panose="02070309020205020404" pitchFamily="49" charset="0"/>
              <a:buNone/>
            </a:pPr>
            <a:endParaRPr lang="en-US" sz="1200" kern="1200" dirty="0">
              <a:effectLst/>
              <a:latin typeface="Arial" pitchFamily="34" charset="0"/>
              <a:ea typeface="ＭＳ Ｐゴシック" charset="0"/>
              <a:cs typeface="Arial" pitchFamily="34" charset="0"/>
            </a:endParaRPr>
          </a:p>
          <a:p>
            <a:pPr marL="628650" lvl="1" indent="-171450">
              <a:buFont typeface="Courier New" panose="02070309020205020404" pitchFamily="49" charset="0"/>
              <a:buChar char="o"/>
            </a:pPr>
            <a:r>
              <a:rPr lang="en-US" sz="1200" i="0" kern="1200" dirty="0">
                <a:effectLst/>
                <a:latin typeface="Arial" pitchFamily="34" charset="0"/>
                <a:ea typeface="ＭＳ Ｐゴシック" charset="0"/>
                <a:cs typeface="Arial" pitchFamily="34" charset="0"/>
              </a:rPr>
              <a:t>All Roman data will be immediately available to the astronomical community. </a:t>
            </a:r>
            <a:r>
              <a:rPr lang="en-US" sz="1200" i="1" kern="1200" dirty="0">
                <a:effectLst/>
                <a:latin typeface="Arial" pitchFamily="34" charset="0"/>
                <a:ea typeface="ＭＳ Ｐゴシック" charset="0"/>
                <a:cs typeface="Arial" pitchFamily="34" charset="0"/>
              </a:rPr>
              <a:t>More on Big Data slide - #29.</a:t>
            </a:r>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10">
                  <a:extLst>
                    <a:ext uri="{A12FA001-AC4F-418D-AE19-62706E023703}">
                      <ahyp:hlinkClr xmlns:ahyp="http://schemas.microsoft.com/office/drawing/2018/hyperlinkcolor" val="tx"/>
                    </a:ext>
                  </a:extLst>
                </a:hlinkClick>
              </a:rPr>
              <a:t>https://roman.gsfc.nasa.gov/science/Roman_Reference_Information.html</a:t>
            </a:r>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Jennifer Wiseman and Julie McEnery's STScI Public Lecture:</a:t>
            </a:r>
          </a:p>
          <a:p>
            <a:r>
              <a:rPr lang="en-US" sz="1200" u="sng" kern="1200" dirty="0">
                <a:solidFill>
                  <a:srgbClr val="0070C0"/>
                </a:solidFill>
                <a:effectLst/>
                <a:latin typeface="Arial" pitchFamily="34" charset="0"/>
                <a:ea typeface="ＭＳ Ｐゴシック" charset="0"/>
                <a:cs typeface="Arial" pitchFamily="34" charset="0"/>
                <a:hlinkClick r:id="rId11">
                  <a:extLst>
                    <a:ext uri="{A12FA001-AC4F-418D-AE19-62706E023703}">
                      <ahyp:hlinkClr xmlns:ahyp="http://schemas.microsoft.com/office/drawing/2018/hyperlinkcolor" val="tx"/>
                    </a:ext>
                  </a:extLst>
                </a:hlinkClick>
              </a:rPr>
              <a:t>https://youtu.be/QIHxdXxGDsc</a:t>
            </a:r>
            <a:endParaRPr lang="en-US" sz="1200" kern="1200" dirty="0">
              <a:solidFill>
                <a:srgbClr val="0070C0"/>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5"/>
          </p:nvPr>
        </p:nvSpPr>
        <p:spPr/>
        <p:txBody>
          <a:bodyPr/>
          <a:lstStyle/>
          <a:p>
            <a:fld id="{3FD82A15-5316-CA4D-88E5-5ADED07BD175}" type="slidenum">
              <a:rPr lang="en-US" altLang="en-US" smtClean="0"/>
              <a:pPr/>
              <a:t>6</a:t>
            </a:fld>
            <a:endParaRPr lang="en-US" altLang="en-US"/>
          </a:p>
        </p:txBody>
      </p:sp>
    </p:spTree>
    <p:extLst>
      <p:ext uri="{BB962C8B-B14F-4D97-AF65-F5344CB8AC3E}">
        <p14:creationId xmlns:p14="http://schemas.microsoft.com/office/powerpoint/2010/main" val="3484703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2A534F7-E313-E141-8BEB-9C5355E49C00}"/>
              </a:ext>
            </a:extLst>
          </p:cNvPr>
          <p:cNvSpPr>
            <a:spLocks noGrp="1" noRot="1" noChangeAspect="1" noTextEdit="1"/>
          </p:cNvSpPr>
          <p:nvPr>
            <p:ph type="sldImg"/>
          </p:nvPr>
        </p:nvSpPr>
        <p:spPr>
          <a:xfrm>
            <a:off x="381000" y="685800"/>
            <a:ext cx="6096000" cy="3429000"/>
          </a:xfrm>
          <a:ln/>
        </p:spPr>
      </p:sp>
      <p:sp>
        <p:nvSpPr>
          <p:cNvPr id="27650" name="Notes Placeholder 2">
            <a:extLst>
              <a:ext uri="{FF2B5EF4-FFF2-40B4-BE49-F238E27FC236}">
                <a16:creationId xmlns:a16="http://schemas.microsoft.com/office/drawing/2014/main" id="{F622DCE2-E99E-084B-8C83-98D67B03AC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effectLst/>
                <a:latin typeface="Arial" pitchFamily="34" charset="0"/>
                <a:ea typeface="ＭＳ Ｐゴシック" charset="0"/>
                <a:cs typeface="Arial" pitchFamily="34" charset="0"/>
              </a:rPr>
              <a:t>7. Introducing Roman’s instruments</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Roman has one science instrument (WFI) and one technology demonstration instrument (coronagraph).</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Contrast with Hubble: targeted, detailed observations vs. a survey.</a:t>
            </a:r>
            <a:endParaRPr lang="en-US" sz="1400" kern="1200" dirty="0">
              <a:effectLst/>
              <a:latin typeface="Arial" pitchFamily="34" charset="0"/>
              <a:ea typeface="ＭＳ Ｐゴシック" charset="0"/>
              <a:cs typeface="Arial" pitchFamily="34" charset="0"/>
            </a:endParaRPr>
          </a:p>
          <a:p>
            <a:pPr marL="1085850" marR="0" lvl="2"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b="0" i="0" dirty="0">
                <a:effectLst/>
                <a:latin typeface="Arial" panose="020B0604020202020204" pitchFamily="34" charset="0"/>
              </a:rPr>
              <a:t>Roman combines Hubble-quality imaging with the breadth of a mission like the Sloan Digital Sky Survey</a:t>
            </a:r>
          </a:p>
          <a:p>
            <a:pPr marL="1085850" marR="0" lvl="2"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kern="1200" dirty="0">
                <a:effectLst/>
                <a:latin typeface="Arial" pitchFamily="34" charset="0"/>
                <a:ea typeface="ＭＳ Ｐゴシック" charset="0"/>
                <a:cs typeface="Arial" pitchFamily="34" charset="0"/>
              </a:rPr>
              <a:t>Hubble has four science instruments</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Distinction between a science instrument and tech demonstration instrument:</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The coronagraph instrument will be the </a:t>
            </a:r>
            <a:r>
              <a:rPr lang="en-US" sz="1200" b="1" kern="1200" dirty="0">
                <a:effectLst/>
                <a:latin typeface="Arial" pitchFamily="34" charset="0"/>
                <a:ea typeface="ＭＳ Ｐゴシック" charset="0"/>
                <a:cs typeface="Arial" pitchFamily="34" charset="0"/>
              </a:rPr>
              <a:t>first</a:t>
            </a:r>
            <a:r>
              <a:rPr lang="en-US" sz="1200" kern="1200" dirty="0">
                <a:effectLst/>
                <a:latin typeface="Arial" pitchFamily="34" charset="0"/>
                <a:ea typeface="ＭＳ Ｐゴシック" charset="0"/>
                <a:cs typeface="Arial" pitchFamily="34" charset="0"/>
              </a:rPr>
              <a:t> high-performance coronagraph system in space capable of direct imaging of exoplanet systems. It will inform future potential NASA missions aimed at imaging and characterizing faint Earth-like planets orbiting nearby stars. </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 GSFC</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u="sng" dirty="0">
                <a:solidFill>
                  <a:srgbClr val="0070C0"/>
                </a:solidFill>
                <a:effectLst/>
                <a:hlinkClick r:id="rId3">
                  <a:extLst>
                    <a:ext uri="{A12FA001-AC4F-418D-AE19-62706E023703}">
                      <ahyp:hlinkClr xmlns:ahyp="http://schemas.microsoft.com/office/drawing/2018/hyperlinkcolor" val="tx"/>
                    </a:ext>
                  </a:extLst>
                </a:hlinkClick>
              </a:rPr>
              <a:t>https://www.jpl.nasa.gov/missions/the-nancy-grace-roman-space-telescope</a:t>
            </a:r>
            <a:endPar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endParaRPr>
          </a:p>
          <a:p>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https://roman.gsfc.nasa.gov/observatory.html</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https://www.stsci.edu/roman/observatory</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https://svs.gsfc.nasa.gov/13295</a:t>
            </a:r>
            <a:endParaRPr lang="en-US" sz="1400" kern="1200" dirty="0">
              <a:solidFill>
                <a:srgbClr val="0070C0"/>
              </a:solidFill>
              <a:effectLst/>
              <a:latin typeface="Arial" pitchFamily="34" charset="0"/>
              <a:ea typeface="ＭＳ Ｐゴシック" charset="0"/>
              <a:cs typeface="Arial" pitchFamily="34" charset="0"/>
            </a:endParaRPr>
          </a:p>
        </p:txBody>
      </p:sp>
      <p:sp>
        <p:nvSpPr>
          <p:cNvPr id="27651" name="Slide Number Placeholder 3">
            <a:extLst>
              <a:ext uri="{FF2B5EF4-FFF2-40B4-BE49-F238E27FC236}">
                <a16:creationId xmlns:a16="http://schemas.microsoft.com/office/drawing/2014/main" id="{5AD44018-3AB6-DE46-9677-D5DD35172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CBD045D-97C6-AD4A-BACE-B6299139D3A7}" type="slidenum">
              <a:rPr lang="en-US" altLang="en-US" sz="1200">
                <a:cs typeface="Arial" panose="020B0604020202020204" pitchFamily="34" charset="0"/>
              </a:rPr>
              <a:pPr eaLnBrk="1" hangingPunct="1"/>
              <a:t>7</a:t>
            </a:fld>
            <a:endParaRPr lang="en-US" altLang="en-US" sz="120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B2C93D0-DE27-4446-8A87-21880388B05D}"/>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67970" name="Rectangle 2">
            <a:extLst>
              <a:ext uri="{FF2B5EF4-FFF2-40B4-BE49-F238E27FC236}">
                <a16:creationId xmlns:a16="http://schemas.microsoft.com/office/drawing/2014/main" id="{9B5EAE8D-05DF-6F42-A5B3-7BFB1CA93B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effectLst/>
                <a:latin typeface="Arial" pitchFamily="34" charset="0"/>
                <a:ea typeface="ＭＳ Ｐゴシック" charset="0"/>
                <a:cs typeface="Arial" pitchFamily="34" charset="0"/>
              </a:rPr>
              <a:t>8. The Wide Field Instrument</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marL="171450" indent="-171450">
              <a:buFont typeface="Wingdings" pitchFamily="2" charset="2"/>
              <a:buChar char="q"/>
            </a:pP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 Primary science instrument</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 Imaging and spectroscopy</a:t>
            </a: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8 imaging filters span 0.48–2.3 </a:t>
            </a:r>
            <a:r>
              <a:rPr lang="en-US" sz="1200" kern="1200" dirty="0" err="1">
                <a:effectLst/>
                <a:latin typeface="Arial" pitchFamily="34" charset="0"/>
                <a:ea typeface="ＭＳ Ｐゴシック" charset="0"/>
                <a:cs typeface="Arial" pitchFamily="34" charset="0"/>
              </a:rPr>
              <a:t>μm</a:t>
            </a:r>
            <a:endParaRPr lang="en-US" sz="1200" kern="1200" dirty="0">
              <a:effectLst/>
              <a:latin typeface="Arial" pitchFamily="34" charset="0"/>
              <a:ea typeface="ＭＳ Ｐゴシック" charset="0"/>
              <a:cs typeface="Arial" pitchFamily="34" charset="0"/>
            </a:endParaRP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Two </a:t>
            </a:r>
            <a:r>
              <a:rPr lang="en-US" sz="1200" kern="1200" dirty="0" err="1">
                <a:effectLst/>
                <a:latin typeface="Arial" pitchFamily="34" charset="0"/>
                <a:ea typeface="ＭＳ Ｐゴシック" charset="0"/>
                <a:cs typeface="Arial" pitchFamily="34" charset="0"/>
              </a:rPr>
              <a:t>slitless</a:t>
            </a:r>
            <a:r>
              <a:rPr lang="en-US" sz="1200" kern="1200" dirty="0">
                <a:effectLst/>
                <a:latin typeface="Arial" pitchFamily="34" charset="0"/>
                <a:ea typeface="ＭＳ Ｐゴシック" charset="0"/>
                <a:cs typeface="Arial" pitchFamily="34" charset="0"/>
              </a:rPr>
              <a:t> spectroscopic modes, spanning 0.75–1.93 µm</a:t>
            </a: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18 near-IR detectors each with 4096 x 4096 pixels</a:t>
            </a:r>
          </a:p>
          <a:p>
            <a:pPr marL="1085850" lvl="2" indent="-171450">
              <a:buFont typeface="Courier New" panose="02070309020205020404" pitchFamily="49" charset="0"/>
              <a:buChar char="o"/>
            </a:pPr>
            <a:r>
              <a:rPr lang="en-US" sz="1200" kern="1200" dirty="0">
                <a:effectLst/>
                <a:latin typeface="Arial" pitchFamily="34" charset="0"/>
                <a:ea typeface="ＭＳ Ｐゴシック" charset="0"/>
                <a:cs typeface="Arial" pitchFamily="34" charset="0"/>
              </a:rPr>
              <a:t>~100 x the field of view of Hubble’s ACS instrument, but it has ~200 x the field of view of Hubble’s WFC3/IR instrument </a:t>
            </a:r>
            <a:endParaRPr lang="en-US" sz="14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The Wide Field Instrument is Roman’s primary science instrument. It is a camera made of 18 individual detectors and provides a field of view about 100 times that of Hubble’s Advanced Camera for Surveys, and about 200 times that of its Wide Field Camera 3. Roman’s Wide Field Instrument, or WFI, also has two spectroscopic modes via a </a:t>
            </a:r>
            <a:r>
              <a:rPr lang="en-US" sz="1200" kern="1200" dirty="0" err="1">
                <a:effectLst/>
                <a:latin typeface="Arial" pitchFamily="34" charset="0"/>
                <a:ea typeface="ＭＳ Ｐゴシック" charset="0"/>
                <a:cs typeface="Arial" pitchFamily="34" charset="0"/>
              </a:rPr>
              <a:t>grism</a:t>
            </a:r>
            <a:r>
              <a:rPr lang="en-US" sz="1200" kern="1200" dirty="0">
                <a:effectLst/>
                <a:latin typeface="Arial" pitchFamily="34" charset="0"/>
                <a:ea typeface="ＭＳ Ｐゴシック" charset="0"/>
                <a:cs typeface="Arial" pitchFamily="34" charset="0"/>
              </a:rPr>
              <a:t> and a prism.</a:t>
            </a:r>
            <a:r>
              <a:rPr lang="en-US" dirty="0">
                <a:effectLst/>
              </a:rPr>
              <a:t> </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pPr eaLnBrk="0" fontAlgn="base" hangingPunct="0"/>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https://www.stsci.edu/roman/observatory</a:t>
            </a:r>
            <a:endParaRPr lang="en-US" sz="1200" kern="1200" dirty="0">
              <a:solidFill>
                <a:srgbClr val="0070C0"/>
              </a:solidFill>
              <a:effectLst/>
              <a:latin typeface="Arial" pitchFamily="34" charset="0"/>
              <a:ea typeface="ＭＳ Ｐゴシック" charset="0"/>
              <a:cs typeface="Arial" pitchFamily="34" charset="0"/>
            </a:endParaRPr>
          </a:p>
          <a:p>
            <a:pPr eaLnBrk="0" fontAlgn="base" hangingPunct="0"/>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https://roman.gsfc.nasa.gov/science/Roman_Reference_Information.html</a:t>
            </a:r>
            <a:endParaRPr lang="en-US" sz="1200" kern="1200" dirty="0">
              <a:solidFill>
                <a:srgbClr val="0070C0"/>
              </a:solidFill>
              <a:effectLst/>
              <a:latin typeface="Arial" pitchFamily="34" charset="0"/>
              <a:ea typeface="ＭＳ Ｐゴシック" charset="0"/>
              <a:cs typeface="Arial" pitchFamily="34" charset="0"/>
            </a:endParaRPr>
          </a:p>
          <a:p>
            <a:pPr eaLnBrk="0" fontAlgn="base" hangingPunct="0"/>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https://svs.gsfc.nasa.gov/13235</a:t>
            </a:r>
            <a:r>
              <a:rPr lang="en-US" sz="1200" kern="1200" dirty="0">
                <a:effectLst/>
                <a:latin typeface="Arial" pitchFamily="34" charset="0"/>
                <a:ea typeface="ＭＳ Ｐゴシック" charset="0"/>
                <a:cs typeface="Arial" pitchFamily="34" charset="0"/>
              </a:rPr>
              <a:t> (Video of light through telescope and falling onto WFI detectors)</a:t>
            </a: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Julie McEnery's Roman Science Writer's Workshop presentation:</a:t>
            </a: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https://youtu.be/KK9tIMJl13E?t=1020</a:t>
            </a:r>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r>
              <a:rPr lang="en-US" sz="1400" kern="1200" dirty="0">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Illustration</a:t>
            </a:r>
            <a:endParaRPr lang="en-US" sz="1400" kern="1200" dirty="0">
              <a:effectLst/>
              <a:latin typeface="Arial" pitchFamily="34" charset="0"/>
              <a:ea typeface="ＭＳ Ｐゴシック"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7EEB3246-0C73-E940-BF52-E21FD8EEDBA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70018" name="Rectangle 2">
            <a:extLst>
              <a:ext uri="{FF2B5EF4-FFF2-40B4-BE49-F238E27FC236}">
                <a16:creationId xmlns:a16="http://schemas.microsoft.com/office/drawing/2014/main" id="{38C76291-8597-324F-AE04-F5CB104E9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txBody>
          <a:bodyPr/>
          <a:lstStyle/>
          <a:p>
            <a:r>
              <a:rPr lang="en-US" sz="1200" b="1" kern="1200" dirty="0">
                <a:effectLst/>
                <a:latin typeface="Arial" pitchFamily="34" charset="0"/>
                <a:ea typeface="ＭＳ Ｐゴシック" charset="0"/>
                <a:cs typeface="Arial" pitchFamily="34" charset="0"/>
              </a:rPr>
              <a:t>9. The Coronagraph Instrument</a:t>
            </a: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Key points to discuss:</a:t>
            </a:r>
          </a:p>
          <a:p>
            <a:pPr lvl="1" eaLnBrk="0" fontAlgn="base" hangingPunct="0"/>
            <a:endParaRPr lang="en-US" sz="1200" kern="1200" dirty="0">
              <a:effectLst/>
              <a:latin typeface="Arial" pitchFamily="34" charset="0"/>
              <a:ea typeface="ＭＳ Ｐゴシック" charset="0"/>
              <a:cs typeface="Arial" pitchFamily="34" charset="0"/>
            </a:endParaRPr>
          </a:p>
          <a:p>
            <a:pPr marL="628650" lvl="1" indent="-171450" eaLnBrk="0" fontAlgn="base" hangingPunct="0">
              <a:buFont typeface="Arial" panose="020B0604020202020204" pitchFamily="34" charset="0"/>
              <a:buChar char="•"/>
            </a:pPr>
            <a:r>
              <a:rPr lang="en-US" sz="1200" kern="1200" dirty="0">
                <a:effectLst/>
                <a:latin typeface="Arial" pitchFamily="34" charset="0"/>
                <a:ea typeface="ＭＳ Ｐゴシック" charset="0"/>
                <a:cs typeface="Arial" pitchFamily="34" charset="0"/>
              </a:rPr>
              <a:t>First coronagraph with this advanced tech onboard a space-based observatory. NOT the first coronagraph in space. </a:t>
            </a:r>
            <a:endParaRPr lang="en-US" sz="11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 </a:t>
            </a:r>
            <a:endParaRPr lang="en-US" sz="11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Purpose is to test and drive forward technology for detecting and studying Earth-like planets. </a:t>
            </a:r>
            <a:r>
              <a:rPr lang="en-US" b="0" i="0" dirty="0">
                <a:effectLst/>
                <a:latin typeface="Arial" panose="020B0604020202020204" pitchFamily="34" charset="0"/>
              </a:rPr>
              <a:t>The Roman coronagraph is a necessary stepping-stone to enabling future space-based telescope technology to directly image potentially habitable, Earth-like planets</a:t>
            </a:r>
            <a:r>
              <a:rPr lang="en-US" sz="1200" kern="1200" dirty="0">
                <a:effectLst/>
                <a:latin typeface="Arial" pitchFamily="34" charset="0"/>
                <a:ea typeface="ＭＳ Ｐゴシック" charset="0"/>
                <a:cs typeface="Arial" pitchFamily="34" charset="0"/>
              </a:rPr>
              <a:t> </a:t>
            </a:r>
            <a:endParaRPr lang="en-US" sz="11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 </a:t>
            </a:r>
            <a:endParaRPr lang="en-US" sz="1100" kern="1200" dirty="0">
              <a:effectLst/>
              <a:latin typeface="Arial" pitchFamily="34" charset="0"/>
              <a:ea typeface="ＭＳ Ｐゴシック" charset="0"/>
              <a:cs typeface="Arial" pitchFamily="34" charset="0"/>
            </a:endParaRPr>
          </a:p>
          <a:p>
            <a:pPr marL="628650" lvl="1" indent="-171450" eaLnBrk="0" fontAlgn="base" hangingPunct="0">
              <a:buFont typeface="Arial" panose="020B0604020202020204" pitchFamily="34" charset="0"/>
              <a:buChar char="•"/>
            </a:pPr>
            <a:r>
              <a:rPr lang="en-US" sz="1200" kern="1200" dirty="0">
                <a:effectLst/>
                <a:latin typeface="Arial" pitchFamily="34" charset="0"/>
                <a:ea typeface="ＭＳ Ｐゴシック" charset="0"/>
                <a:cs typeface="Arial" pitchFamily="34" charset="0"/>
              </a:rPr>
              <a:t>Two functions:</a:t>
            </a:r>
          </a:p>
          <a:p>
            <a:pPr eaLnBrk="0" fontAlgn="base" hangingPunct="0"/>
            <a:r>
              <a:rPr lang="en-US" sz="1200" kern="1200" dirty="0">
                <a:effectLst/>
                <a:latin typeface="Arial" pitchFamily="34" charset="0"/>
                <a:ea typeface="ＭＳ Ｐゴシック" charset="0"/>
                <a:cs typeface="Arial" pitchFamily="34" charset="0"/>
              </a:rPr>
              <a:t>                                 -Direct detection of faint exoplanets in visible light</a:t>
            </a:r>
            <a:endParaRPr lang="en-US" sz="11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                                 -Spectroscopy of exoplanet atmospheres</a:t>
            </a:r>
            <a:endParaRPr lang="en-US" sz="1100" kern="1200" dirty="0">
              <a:effectLst/>
              <a:latin typeface="Arial" pitchFamily="34" charset="0"/>
              <a:ea typeface="ＭＳ Ｐゴシック" charset="0"/>
              <a:cs typeface="Arial" pitchFamily="34" charset="0"/>
            </a:endParaRPr>
          </a:p>
          <a:p>
            <a:pPr marL="628650" lvl="1" indent="-171450" eaLnBrk="0" fontAlgn="base" hangingPunct="0">
              <a:buFont typeface="Arial" panose="020B0604020202020204" pitchFamily="34" charset="0"/>
              <a:buChar char="•"/>
            </a:pPr>
            <a:endParaRPr lang="en-US" sz="1100" kern="1200" dirty="0">
              <a:effectLst/>
              <a:latin typeface="Arial" pitchFamily="34" charset="0"/>
              <a:ea typeface="ＭＳ Ｐゴシック" charset="0"/>
              <a:cs typeface="Arial" pitchFamily="34" charset="0"/>
            </a:endParaRPr>
          </a:p>
          <a:p>
            <a:pPr marL="628650" lvl="1" indent="-171450" eaLnBrk="0" fontAlgn="base" hangingPunct="0">
              <a:buFont typeface="Arial" panose="020B0604020202020204" pitchFamily="34" charset="0"/>
              <a:buChar char="•"/>
            </a:pPr>
            <a:r>
              <a:rPr lang="en-US" sz="1200" kern="1200" dirty="0">
                <a:effectLst/>
                <a:latin typeface="Arial" pitchFamily="34" charset="0"/>
                <a:ea typeface="ＭＳ Ｐゴシック" charset="0"/>
                <a:cs typeface="Arial" pitchFamily="34" charset="0"/>
              </a:rPr>
              <a:t>If the demonstration proves successful, the coronagraph may then be available to scientists for use as a science instrument</a:t>
            </a:r>
            <a:endParaRPr lang="en-US" sz="11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More in-depth messaging:</a:t>
            </a:r>
            <a:endParaRPr lang="en-US" sz="14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    Tech specs:</a:t>
            </a:r>
            <a:endParaRPr lang="en-US" sz="11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operating at 0.4–1.0 </a:t>
            </a:r>
            <a:r>
              <a:rPr lang="en-US" sz="1200" kern="1200" dirty="0" err="1">
                <a:effectLst/>
                <a:latin typeface="Arial" pitchFamily="34" charset="0"/>
                <a:ea typeface="ＭＳ Ｐゴシック" charset="0"/>
                <a:cs typeface="Arial" pitchFamily="34" charset="0"/>
              </a:rPr>
              <a:t>μm</a:t>
            </a:r>
            <a:endParaRPr lang="en-US" sz="1200" kern="1200" dirty="0">
              <a:effectLst/>
              <a:latin typeface="Arial" pitchFamily="34" charset="0"/>
              <a:ea typeface="ＭＳ Ｐゴシック" charset="0"/>
              <a:cs typeface="Arial" pitchFamily="34" charset="0"/>
            </a:endParaRP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Detection limit: 10</a:t>
            </a:r>
            <a:r>
              <a:rPr lang="en-US" sz="1200" kern="1200" baseline="30000" dirty="0">
                <a:effectLst/>
                <a:latin typeface="Arial" pitchFamily="34" charset="0"/>
                <a:ea typeface="ＭＳ Ｐゴシック" charset="0"/>
                <a:cs typeface="Arial" pitchFamily="34" charset="0"/>
              </a:rPr>
              <a:t>-9</a:t>
            </a:r>
            <a:r>
              <a:rPr lang="en-US" sz="1200" kern="1200" dirty="0">
                <a:effectLst/>
                <a:latin typeface="Arial" pitchFamily="34" charset="0"/>
                <a:ea typeface="ＭＳ Ｐゴシック" charset="0"/>
                <a:cs typeface="Arial" pitchFamily="34" charset="0"/>
              </a:rPr>
              <a:t> contrast (post-processing)</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Numerically optimized, precision-fabricated coronagraph masks</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Large-format deformable mirrors for high-order wavefront control with thousands of pistons</a:t>
            </a:r>
          </a:p>
          <a:p>
            <a:pPr marL="628650" lvl="1" indent="-171450">
              <a:buFont typeface="Arial" panose="020B0604020202020204" pitchFamily="34" charset="0"/>
              <a:buChar char="•"/>
            </a:pPr>
            <a:r>
              <a:rPr lang="en-US" sz="1200" kern="1200" dirty="0">
                <a:effectLst/>
                <a:latin typeface="Arial" pitchFamily="34" charset="0"/>
                <a:ea typeface="ＭＳ Ｐゴシック" charset="0"/>
                <a:cs typeface="Arial" pitchFamily="34" charset="0"/>
              </a:rPr>
              <a:t>Electron-multiplying CCD detectors for low-flux photon counting</a:t>
            </a:r>
          </a:p>
          <a:p>
            <a:pPr eaLnBrk="0" fontAlgn="base" hangingPunct="0"/>
            <a:r>
              <a:rPr lang="en-US" sz="1200" kern="1200" dirty="0">
                <a:effectLst/>
                <a:latin typeface="Arial" pitchFamily="34" charset="0"/>
                <a:ea typeface="ＭＳ Ｐゴシック" charset="0"/>
                <a:cs typeface="Arial" pitchFamily="34" charset="0"/>
              </a:rPr>
              <a:t> </a:t>
            </a:r>
            <a:endParaRPr lang="en-US" sz="11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The goal of the coronagraph instrument is to test light suppression techniques to get a contrast ratio of 2 x 10</a:t>
            </a:r>
            <a:r>
              <a:rPr lang="en-US" sz="1200" kern="1200" baseline="30000" dirty="0">
                <a:effectLst/>
                <a:latin typeface="Arial" pitchFamily="34" charset="0"/>
                <a:ea typeface="ＭＳ Ｐゴシック" charset="0"/>
                <a:cs typeface="Arial" pitchFamily="34" charset="0"/>
              </a:rPr>
              <a:t>-8</a:t>
            </a:r>
            <a:r>
              <a:rPr lang="en-US" sz="1200" kern="1200" dirty="0">
                <a:effectLst/>
                <a:latin typeface="Arial" pitchFamily="34" charset="0"/>
                <a:ea typeface="ＭＳ Ｐゴシック" charset="0"/>
                <a:cs typeface="Arial" pitchFamily="34" charset="0"/>
              </a:rPr>
              <a:t> or 1 part in 100 million. This is a stepping stone to what will be needed for future coronagraphs planned for directly imaging Earth-sized exoplanets at Earth-Sun distances from their parent stars. That contrast ratio will need to get to &gt;10</a:t>
            </a:r>
            <a:r>
              <a:rPr lang="en-US" sz="1200" kern="1200" baseline="30000" dirty="0">
                <a:effectLst/>
                <a:latin typeface="Arial" pitchFamily="34" charset="0"/>
                <a:ea typeface="ＭＳ Ｐゴシック" charset="0"/>
                <a:cs typeface="Arial" pitchFamily="34" charset="0"/>
              </a:rPr>
              <a:t>10</a:t>
            </a:r>
            <a:r>
              <a:rPr lang="en-US" sz="1200" kern="1200" dirty="0">
                <a:effectLst/>
                <a:latin typeface="Arial" pitchFamily="34" charset="0"/>
                <a:ea typeface="ＭＳ Ｐゴシック" charset="0"/>
                <a:cs typeface="Arial" pitchFamily="34" charset="0"/>
              </a:rPr>
              <a:t>.</a:t>
            </a:r>
          </a:p>
          <a:p>
            <a:pPr eaLnBrk="0" fontAlgn="base" hangingPunct="0"/>
            <a:endParaRPr lang="en-US" sz="1100" kern="1200" dirty="0">
              <a:effectLst/>
              <a:latin typeface="Arial" pitchFamily="34" charset="0"/>
              <a:ea typeface="ＭＳ Ｐゴシック" charset="0"/>
              <a:cs typeface="Arial" pitchFamily="34" charset="0"/>
            </a:endParaRPr>
          </a:p>
          <a:p>
            <a:pPr eaLnBrk="0" fontAlgn="base" hangingPunct="0"/>
            <a:r>
              <a:rPr lang="en-US" sz="1200" kern="1200" dirty="0">
                <a:effectLst/>
                <a:latin typeface="Arial" pitchFamily="34" charset="0"/>
                <a:ea typeface="ＭＳ Ｐゴシック" charset="0"/>
                <a:cs typeface="Arial" pitchFamily="34" charset="0"/>
              </a:rPr>
              <a:t>The contrast ratio for Roman is predicted to be 100 million to one, which will help to improve/spur technology to reach contrast ratio of 10 billion to one (or 100 times better) after Roman's demonstration.</a:t>
            </a:r>
            <a:endParaRPr lang="en-US" sz="1100"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Hyperlinks for presentation, i.e., related videos or webpages:</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Coronagraph video: </a:t>
            </a:r>
            <a:r>
              <a:rPr lang="en-US" sz="1200" u="sng" kern="1200" dirty="0">
                <a:solidFill>
                  <a:srgbClr val="0070C0"/>
                </a:solidFill>
                <a:effectLst/>
                <a:latin typeface="Arial" pitchFamily="34" charset="0"/>
                <a:ea typeface="ＭＳ Ｐゴシック" charset="0"/>
                <a:cs typeface="Arial" pitchFamily="34" charset="0"/>
                <a:hlinkClick r:id="rId3">
                  <a:extLst>
                    <a:ext uri="{A12FA001-AC4F-418D-AE19-62706E023703}">
                      <ahyp:hlinkClr xmlns:ahyp="http://schemas.microsoft.com/office/drawing/2018/hyperlinkcolor" val="tx"/>
                    </a:ext>
                  </a:extLst>
                </a:hlinkClick>
              </a:rPr>
              <a:t>https://svs.gsfc.nasa.gov/13325</a:t>
            </a:r>
            <a:r>
              <a:rPr lang="en-US" sz="1200" kern="1200" dirty="0">
                <a:solidFill>
                  <a:srgbClr val="0070C0"/>
                </a:solidFill>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Jason Rhodes Roman Science Writer's Workshop presentation: </a:t>
            </a:r>
            <a:r>
              <a:rPr lang="en-US" sz="1200" u="sng" kern="1200" dirty="0">
                <a:solidFill>
                  <a:srgbClr val="0070C0"/>
                </a:solidFill>
                <a:effectLst/>
                <a:latin typeface="Arial" pitchFamily="34" charset="0"/>
                <a:ea typeface="ＭＳ Ｐゴシック" charset="0"/>
                <a:cs typeface="Arial" pitchFamily="34" charset="0"/>
                <a:hlinkClick r:id="rId4">
                  <a:extLst>
                    <a:ext uri="{A12FA001-AC4F-418D-AE19-62706E023703}">
                      <ahyp:hlinkClr xmlns:ahyp="http://schemas.microsoft.com/office/drawing/2018/hyperlinkcolor" val="tx"/>
                    </a:ext>
                  </a:extLst>
                </a:hlinkClick>
              </a:rPr>
              <a:t>https://youtu.be/KK9tIMJl13E?t=1506</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Image credit: NASA</a:t>
            </a:r>
            <a:r>
              <a:rPr lang="en-US" sz="1400" kern="1200" dirty="0">
                <a:effectLst/>
                <a:latin typeface="Arial" pitchFamily="34" charset="0"/>
                <a:ea typeface="ＭＳ Ｐゴシック" charset="0"/>
                <a:cs typeface="Arial" pitchFamily="34" charset="0"/>
              </a:rPr>
              <a:t> </a:t>
            </a:r>
            <a:r>
              <a:rPr lang="en-US" sz="1200" kern="1200" dirty="0">
                <a:effectLst/>
                <a:latin typeface="Arial" pitchFamily="34" charset="0"/>
                <a:ea typeface="ＭＳ Ｐゴシック" charset="0"/>
                <a:cs typeface="Arial" pitchFamily="34" charset="0"/>
              </a:rPr>
              <a:t>Illustration </a:t>
            </a:r>
            <a:endParaRPr lang="en-US" sz="14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 </a:t>
            </a:r>
            <a:endParaRPr lang="en-US" sz="1400" kern="1200" dirty="0">
              <a:effectLst/>
              <a:latin typeface="Arial" pitchFamily="34" charset="0"/>
              <a:ea typeface="ＭＳ Ｐゴシック" charset="0"/>
              <a:cs typeface="Arial" pitchFamily="34" charset="0"/>
            </a:endParaRPr>
          </a:p>
          <a:p>
            <a:pPr marL="171450" indent="-171450">
              <a:buFont typeface="Wingdings" pitchFamily="2" charset="2"/>
              <a:buChar char="q"/>
            </a:pPr>
            <a:r>
              <a:rPr lang="en-US" sz="1200" kern="1200" dirty="0">
                <a:effectLst/>
                <a:latin typeface="Arial" pitchFamily="34" charset="0"/>
                <a:ea typeface="ＭＳ Ｐゴシック" charset="0"/>
                <a:cs typeface="Arial" pitchFamily="34" charset="0"/>
              </a:rPr>
              <a:t>Links to more background info:</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5">
                  <a:extLst>
                    <a:ext uri="{A12FA001-AC4F-418D-AE19-62706E023703}">
                      <ahyp:hlinkClr xmlns:ahyp="http://schemas.microsoft.com/office/drawing/2018/hyperlinkcolor" val="tx"/>
                    </a:ext>
                  </a:extLst>
                </a:hlinkClick>
              </a:rPr>
              <a:t>https://roman.gsfc.nasa.gov/exoplanets_direct_imaging.html</a:t>
            </a:r>
            <a:endParaRPr lang="en-US" sz="1200" u="sng" kern="1200" dirty="0">
              <a:effectLst/>
              <a:latin typeface="Arial" pitchFamily="34" charset="0"/>
              <a:ea typeface="ＭＳ Ｐゴシック" charset="0"/>
              <a:cs typeface="Arial" pitchFamily="34" charset="0"/>
            </a:endParaRPr>
          </a:p>
          <a:p>
            <a:endParaRPr lang="en-US" sz="1200" kern="1200" dirty="0">
              <a:effectLst/>
              <a:latin typeface="Arial" pitchFamily="34" charset="0"/>
              <a:ea typeface="ＭＳ Ｐゴシック" charset="0"/>
              <a:cs typeface="Arial" pitchFamily="34" charset="0"/>
            </a:endParaRPr>
          </a:p>
          <a:p>
            <a:r>
              <a:rPr lang="en-US" sz="1200" kern="1200" dirty="0">
                <a:effectLst/>
                <a:latin typeface="Arial" pitchFamily="34" charset="0"/>
                <a:ea typeface="ＭＳ Ｐゴシック" charset="0"/>
                <a:cs typeface="Arial" pitchFamily="34" charset="0"/>
              </a:rPr>
              <a:t>Jason Rhodes Roman Science Writers Talk and slides:</a:t>
            </a:r>
            <a:endParaRPr lang="en-US" sz="1400" kern="1200" dirty="0">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6">
                  <a:extLst>
                    <a:ext uri="{A12FA001-AC4F-418D-AE19-62706E023703}">
                      <ahyp:hlinkClr xmlns:ahyp="http://schemas.microsoft.com/office/drawing/2018/hyperlinkcolor" val="tx"/>
                    </a:ext>
                  </a:extLst>
                </a:hlinkClick>
              </a:rPr>
              <a:t>https://www.stsci.edu/files/live/sites/www/files/home/events/event-assets/2020/_documents/2020-workshop-science-writers-roman-presentation-rhodes.pdf</a:t>
            </a:r>
            <a:endParaRPr lang="en-US" sz="1400" kern="1200" dirty="0">
              <a:solidFill>
                <a:srgbClr val="0070C0"/>
              </a:solidFill>
              <a:effectLst/>
              <a:latin typeface="Arial" pitchFamily="34" charset="0"/>
              <a:ea typeface="ＭＳ Ｐゴシック" charset="0"/>
              <a:cs typeface="Arial" pitchFamily="34" charset="0"/>
            </a:endParaRPr>
          </a:p>
          <a:p>
            <a:r>
              <a:rPr lang="en-US" sz="1200" u="sng" kern="1200" dirty="0">
                <a:solidFill>
                  <a:srgbClr val="0070C0"/>
                </a:solidFill>
                <a:effectLst/>
                <a:latin typeface="Arial" pitchFamily="34" charset="0"/>
                <a:ea typeface="ＭＳ Ｐゴシック" charset="0"/>
                <a:cs typeface="Arial" pitchFamily="34" charset="0"/>
                <a:hlinkClick r:id="rId7">
                  <a:extLst>
                    <a:ext uri="{A12FA001-AC4F-418D-AE19-62706E023703}">
                      <ahyp:hlinkClr xmlns:ahyp="http://schemas.microsoft.com/office/drawing/2018/hyperlinkcolor" val="tx"/>
                    </a:ext>
                  </a:extLst>
                </a:hlinkClick>
              </a:rPr>
              <a:t>https://cloudproject.hosted.panopto.com/Panopto/Pages/Viewer.aspx?id=ecf77c76-d4fa-4028-9db0-ac4c01055d18</a:t>
            </a:r>
            <a:endParaRPr lang="en-US" sz="1400" kern="1200" dirty="0">
              <a:solidFill>
                <a:srgbClr val="0070C0"/>
              </a:solidFill>
              <a:effectLst/>
              <a:latin typeface="Arial" pitchFamily="34" charset="0"/>
              <a:ea typeface="ＭＳ Ｐゴシック"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1F3392-47D6-AF4C-806E-07207B7F09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3C7445-C6C6-D046-9A52-629C01FBE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2BCFD4-1A06-B949-B602-A3205BF18050}"/>
              </a:ext>
            </a:extLst>
          </p:cNvPr>
          <p:cNvSpPr>
            <a:spLocks noGrp="1" noChangeArrowheads="1"/>
          </p:cNvSpPr>
          <p:nvPr>
            <p:ph type="sldNum" sz="quarter" idx="12"/>
          </p:nvPr>
        </p:nvSpPr>
        <p:spPr>
          <a:ln/>
        </p:spPr>
        <p:txBody>
          <a:bodyPr/>
          <a:lstStyle>
            <a:lvl1pPr>
              <a:defRPr/>
            </a:lvl1pPr>
          </a:lstStyle>
          <a:p>
            <a:fld id="{4A2ACEFD-D5E9-734E-A94F-E1674F11EB42}" type="slidenum">
              <a:rPr lang="en-US" altLang="en-US"/>
              <a:pPr/>
              <a:t>‹#›</a:t>
            </a:fld>
            <a:endParaRPr lang="en-US" altLang="en-US"/>
          </a:p>
        </p:txBody>
      </p:sp>
    </p:spTree>
    <p:extLst>
      <p:ext uri="{BB962C8B-B14F-4D97-AF65-F5344CB8AC3E}">
        <p14:creationId xmlns:p14="http://schemas.microsoft.com/office/powerpoint/2010/main" val="9816125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526AA5-7DF5-144C-95F0-6D0CD79A6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63E398-FF33-4B41-843C-48794DD1A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75764-4F61-7B4A-A1FD-5260904ACE40}"/>
              </a:ext>
            </a:extLst>
          </p:cNvPr>
          <p:cNvSpPr>
            <a:spLocks noGrp="1" noChangeArrowheads="1"/>
          </p:cNvSpPr>
          <p:nvPr>
            <p:ph type="sldNum" sz="quarter" idx="12"/>
          </p:nvPr>
        </p:nvSpPr>
        <p:spPr>
          <a:ln/>
        </p:spPr>
        <p:txBody>
          <a:bodyPr/>
          <a:lstStyle>
            <a:lvl1pPr>
              <a:defRPr/>
            </a:lvl1pPr>
          </a:lstStyle>
          <a:p>
            <a:fld id="{4B5D569C-34A0-B940-8B9D-F844EA9C3B5E}" type="slidenum">
              <a:rPr lang="en-US" altLang="en-US"/>
              <a:pPr/>
              <a:t>‹#›</a:t>
            </a:fld>
            <a:endParaRPr lang="en-US" altLang="en-US"/>
          </a:p>
        </p:txBody>
      </p:sp>
    </p:spTree>
    <p:extLst>
      <p:ext uri="{BB962C8B-B14F-4D97-AF65-F5344CB8AC3E}">
        <p14:creationId xmlns:p14="http://schemas.microsoft.com/office/powerpoint/2010/main" val="27036241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D24FA-7716-B842-B518-6DB71E6860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8D01A9-AE90-374F-A7D6-18214C977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8AAC42-97A3-144E-BFE9-7B5477D49B6E}"/>
              </a:ext>
            </a:extLst>
          </p:cNvPr>
          <p:cNvSpPr>
            <a:spLocks noGrp="1" noChangeArrowheads="1"/>
          </p:cNvSpPr>
          <p:nvPr>
            <p:ph type="sldNum" sz="quarter" idx="12"/>
          </p:nvPr>
        </p:nvSpPr>
        <p:spPr>
          <a:ln/>
        </p:spPr>
        <p:txBody>
          <a:bodyPr/>
          <a:lstStyle>
            <a:lvl1pPr>
              <a:defRPr/>
            </a:lvl1pPr>
          </a:lstStyle>
          <a:p>
            <a:fld id="{22B56FF4-C5E5-B141-B054-7745AB42DF31}" type="slidenum">
              <a:rPr lang="en-US" altLang="en-US"/>
              <a:pPr/>
              <a:t>‹#›</a:t>
            </a:fld>
            <a:endParaRPr lang="en-US" altLang="en-US"/>
          </a:p>
        </p:txBody>
      </p:sp>
    </p:spTree>
    <p:extLst>
      <p:ext uri="{BB962C8B-B14F-4D97-AF65-F5344CB8AC3E}">
        <p14:creationId xmlns:p14="http://schemas.microsoft.com/office/powerpoint/2010/main" val="30478090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76804E-FEE2-8F4E-998B-30D0D0972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6BC7B-1ADB-0240-AA67-BDD092A458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C2C63-A16A-3E4D-B6F4-C3E8223DA6F9}"/>
              </a:ext>
            </a:extLst>
          </p:cNvPr>
          <p:cNvSpPr>
            <a:spLocks noGrp="1" noChangeArrowheads="1"/>
          </p:cNvSpPr>
          <p:nvPr>
            <p:ph type="sldNum" sz="quarter" idx="12"/>
          </p:nvPr>
        </p:nvSpPr>
        <p:spPr>
          <a:ln/>
        </p:spPr>
        <p:txBody>
          <a:bodyPr/>
          <a:lstStyle>
            <a:lvl1pPr>
              <a:defRPr/>
            </a:lvl1pPr>
          </a:lstStyle>
          <a:p>
            <a:fld id="{1B710000-2E9C-ED4A-A83F-14377B30785C}" type="slidenum">
              <a:rPr lang="en-US" altLang="en-US"/>
              <a:pPr/>
              <a:t>‹#›</a:t>
            </a:fld>
            <a:endParaRPr lang="en-US" altLang="en-US"/>
          </a:p>
        </p:txBody>
      </p:sp>
    </p:spTree>
    <p:extLst>
      <p:ext uri="{BB962C8B-B14F-4D97-AF65-F5344CB8AC3E}">
        <p14:creationId xmlns:p14="http://schemas.microsoft.com/office/powerpoint/2010/main" val="19671362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9E4131-2EEB-2F4A-B88D-9BC94EAB40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294CE0-941C-8541-A447-B440066DB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16E40-9036-7047-8F84-A9F643D83AD7}"/>
              </a:ext>
            </a:extLst>
          </p:cNvPr>
          <p:cNvSpPr>
            <a:spLocks noGrp="1" noChangeArrowheads="1"/>
          </p:cNvSpPr>
          <p:nvPr>
            <p:ph type="sldNum" sz="quarter" idx="12"/>
          </p:nvPr>
        </p:nvSpPr>
        <p:spPr>
          <a:ln/>
        </p:spPr>
        <p:txBody>
          <a:bodyPr/>
          <a:lstStyle>
            <a:lvl1pPr>
              <a:defRPr/>
            </a:lvl1pPr>
          </a:lstStyle>
          <a:p>
            <a:fld id="{339E4A74-84FB-854C-80A0-6291320574DB}" type="slidenum">
              <a:rPr lang="en-US" altLang="en-US"/>
              <a:pPr/>
              <a:t>‹#›</a:t>
            </a:fld>
            <a:endParaRPr lang="en-US" altLang="en-US"/>
          </a:p>
        </p:txBody>
      </p:sp>
    </p:spTree>
    <p:extLst>
      <p:ext uri="{BB962C8B-B14F-4D97-AF65-F5344CB8AC3E}">
        <p14:creationId xmlns:p14="http://schemas.microsoft.com/office/powerpoint/2010/main" val="25798597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ED6AA-3B58-2144-9BF2-9B92DDF793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D11ED7-A4B8-5C46-AECD-00A39F0586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15F34B-DDF8-0243-86FF-572D417F62DF}"/>
              </a:ext>
            </a:extLst>
          </p:cNvPr>
          <p:cNvSpPr>
            <a:spLocks noGrp="1" noChangeArrowheads="1"/>
          </p:cNvSpPr>
          <p:nvPr>
            <p:ph type="sldNum" sz="quarter" idx="12"/>
          </p:nvPr>
        </p:nvSpPr>
        <p:spPr>
          <a:ln/>
        </p:spPr>
        <p:txBody>
          <a:bodyPr/>
          <a:lstStyle>
            <a:lvl1pPr>
              <a:defRPr/>
            </a:lvl1pPr>
          </a:lstStyle>
          <a:p>
            <a:fld id="{F81AA517-2816-9A46-9723-BC8DCB004B8E}" type="slidenum">
              <a:rPr lang="en-US" altLang="en-US"/>
              <a:pPr/>
              <a:t>‹#›</a:t>
            </a:fld>
            <a:endParaRPr lang="en-US" altLang="en-US"/>
          </a:p>
        </p:txBody>
      </p:sp>
    </p:spTree>
    <p:extLst>
      <p:ext uri="{BB962C8B-B14F-4D97-AF65-F5344CB8AC3E}">
        <p14:creationId xmlns:p14="http://schemas.microsoft.com/office/powerpoint/2010/main" val="1173765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368DE9-8B52-C046-A832-F3CEA131A0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513978-E6C8-C848-A6A3-15B7CABA8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33B75-7531-594B-BC79-25C52C5FCB39}"/>
              </a:ext>
            </a:extLst>
          </p:cNvPr>
          <p:cNvSpPr>
            <a:spLocks noGrp="1" noChangeArrowheads="1"/>
          </p:cNvSpPr>
          <p:nvPr>
            <p:ph type="sldNum" sz="quarter" idx="12"/>
          </p:nvPr>
        </p:nvSpPr>
        <p:spPr>
          <a:ln/>
        </p:spPr>
        <p:txBody>
          <a:bodyPr/>
          <a:lstStyle>
            <a:lvl1pPr>
              <a:defRPr/>
            </a:lvl1pPr>
          </a:lstStyle>
          <a:p>
            <a:fld id="{32FCAC9E-1684-CC42-9FE6-CEA123C4181B}" type="slidenum">
              <a:rPr lang="en-US" altLang="en-US"/>
              <a:pPr/>
              <a:t>‹#›</a:t>
            </a:fld>
            <a:endParaRPr lang="en-US" altLang="en-US"/>
          </a:p>
        </p:txBody>
      </p:sp>
    </p:spTree>
    <p:extLst>
      <p:ext uri="{BB962C8B-B14F-4D97-AF65-F5344CB8AC3E}">
        <p14:creationId xmlns:p14="http://schemas.microsoft.com/office/powerpoint/2010/main" val="1601461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77D676-6D39-9140-A622-BE4876EE3E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4E9A3F-E31C-0C44-8D43-DDCD3D8DE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6D51DC-F9EE-7148-9F5C-364F6E6AABE4}"/>
              </a:ext>
            </a:extLst>
          </p:cNvPr>
          <p:cNvSpPr>
            <a:spLocks noGrp="1" noChangeArrowheads="1"/>
          </p:cNvSpPr>
          <p:nvPr>
            <p:ph type="sldNum" sz="quarter" idx="12"/>
          </p:nvPr>
        </p:nvSpPr>
        <p:spPr>
          <a:ln/>
        </p:spPr>
        <p:txBody>
          <a:bodyPr/>
          <a:lstStyle>
            <a:lvl1pPr>
              <a:defRPr/>
            </a:lvl1pPr>
          </a:lstStyle>
          <a:p>
            <a:fld id="{93CCB8AC-DB62-0E4D-A340-CCDC9AFE3050}" type="slidenum">
              <a:rPr lang="en-US" altLang="en-US"/>
              <a:pPr/>
              <a:t>‹#›</a:t>
            </a:fld>
            <a:endParaRPr lang="en-US" altLang="en-US"/>
          </a:p>
        </p:txBody>
      </p:sp>
    </p:spTree>
    <p:extLst>
      <p:ext uri="{BB962C8B-B14F-4D97-AF65-F5344CB8AC3E}">
        <p14:creationId xmlns:p14="http://schemas.microsoft.com/office/powerpoint/2010/main" val="6277787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D3E1E5-A28D-3845-B5FF-715CF27074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8B0DD5-2FE8-414B-8DCC-999F8394F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EC89CA-C7E0-9B4B-BA85-98335C52210D}"/>
              </a:ext>
            </a:extLst>
          </p:cNvPr>
          <p:cNvSpPr>
            <a:spLocks noGrp="1" noChangeArrowheads="1"/>
          </p:cNvSpPr>
          <p:nvPr>
            <p:ph type="sldNum" sz="quarter" idx="12"/>
          </p:nvPr>
        </p:nvSpPr>
        <p:spPr>
          <a:ln/>
        </p:spPr>
        <p:txBody>
          <a:bodyPr/>
          <a:lstStyle>
            <a:lvl1pPr>
              <a:defRPr/>
            </a:lvl1pPr>
          </a:lstStyle>
          <a:p>
            <a:fld id="{9AD96FD2-720F-2C49-BC09-17B4F845E57D}" type="slidenum">
              <a:rPr lang="en-US" altLang="en-US"/>
              <a:pPr/>
              <a:t>‹#›</a:t>
            </a:fld>
            <a:endParaRPr lang="en-US" altLang="en-US"/>
          </a:p>
        </p:txBody>
      </p:sp>
    </p:spTree>
    <p:extLst>
      <p:ext uri="{BB962C8B-B14F-4D97-AF65-F5344CB8AC3E}">
        <p14:creationId xmlns:p14="http://schemas.microsoft.com/office/powerpoint/2010/main" val="200173913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F54D6B-F70D-1F45-A014-95AEFF304C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1CDDEB-2C7F-B04A-A39B-CD9F5AD773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4B4B0-3911-BE47-A183-2259E1E99CDB}"/>
              </a:ext>
            </a:extLst>
          </p:cNvPr>
          <p:cNvSpPr>
            <a:spLocks noGrp="1" noChangeArrowheads="1"/>
          </p:cNvSpPr>
          <p:nvPr>
            <p:ph type="sldNum" sz="quarter" idx="12"/>
          </p:nvPr>
        </p:nvSpPr>
        <p:spPr>
          <a:ln/>
        </p:spPr>
        <p:txBody>
          <a:bodyPr/>
          <a:lstStyle>
            <a:lvl1pPr>
              <a:defRPr/>
            </a:lvl1pPr>
          </a:lstStyle>
          <a:p>
            <a:fld id="{42654B55-ECF2-9547-9461-D9B58727DCD4}" type="slidenum">
              <a:rPr lang="en-US" altLang="en-US"/>
              <a:pPr/>
              <a:t>‹#›</a:t>
            </a:fld>
            <a:endParaRPr lang="en-US" altLang="en-US"/>
          </a:p>
        </p:txBody>
      </p:sp>
    </p:spTree>
    <p:extLst>
      <p:ext uri="{BB962C8B-B14F-4D97-AF65-F5344CB8AC3E}">
        <p14:creationId xmlns:p14="http://schemas.microsoft.com/office/powerpoint/2010/main" val="38996559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D5A13E-0449-BB42-AB07-EBEA08DA86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8A9723-A3F3-4D41-9564-CC5628F61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AB891D-7EAE-7B42-83D7-07DA1850D211}"/>
              </a:ext>
            </a:extLst>
          </p:cNvPr>
          <p:cNvSpPr>
            <a:spLocks noGrp="1" noChangeArrowheads="1"/>
          </p:cNvSpPr>
          <p:nvPr>
            <p:ph type="sldNum" sz="quarter" idx="12"/>
          </p:nvPr>
        </p:nvSpPr>
        <p:spPr>
          <a:ln/>
        </p:spPr>
        <p:txBody>
          <a:bodyPr/>
          <a:lstStyle>
            <a:lvl1pPr>
              <a:defRPr/>
            </a:lvl1pPr>
          </a:lstStyle>
          <a:p>
            <a:fld id="{10F88564-C0DE-3841-9F74-DD429DF1BE8C}" type="slidenum">
              <a:rPr lang="en-US" altLang="en-US"/>
              <a:pPr/>
              <a:t>‹#›</a:t>
            </a:fld>
            <a:endParaRPr lang="en-US" altLang="en-US"/>
          </a:p>
        </p:txBody>
      </p:sp>
    </p:spTree>
    <p:extLst>
      <p:ext uri="{BB962C8B-B14F-4D97-AF65-F5344CB8AC3E}">
        <p14:creationId xmlns:p14="http://schemas.microsoft.com/office/powerpoint/2010/main" val="17628067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920928-5954-C649-BFEA-6B208CB69DE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9724DF9-AC99-7D41-8883-8C1918222E9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79062D90-8DBA-A24F-9CAC-BA91EF3E669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Arial" pitchFamily="34" charset="0"/>
              </a:defRPr>
            </a:lvl1pPr>
          </a:lstStyle>
          <a:p>
            <a:pPr>
              <a:defRPr/>
            </a:pPr>
            <a:endParaRPr lang="en-US"/>
          </a:p>
        </p:txBody>
      </p:sp>
      <p:sp>
        <p:nvSpPr>
          <p:cNvPr id="4101" name="Rectangle 5">
            <a:extLst>
              <a:ext uri="{FF2B5EF4-FFF2-40B4-BE49-F238E27FC236}">
                <a16:creationId xmlns:a16="http://schemas.microsoft.com/office/drawing/2014/main" id="{318A850D-9475-0E44-AF36-16A03335054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Arial" pitchFamily="34" charset="0"/>
              </a:defRPr>
            </a:lvl1pPr>
          </a:lstStyle>
          <a:p>
            <a:pPr>
              <a:defRPr/>
            </a:pPr>
            <a:endParaRPr lang="en-US"/>
          </a:p>
        </p:txBody>
      </p:sp>
      <p:sp>
        <p:nvSpPr>
          <p:cNvPr id="4102" name="Rectangle 6">
            <a:extLst>
              <a:ext uri="{FF2B5EF4-FFF2-40B4-BE49-F238E27FC236}">
                <a16:creationId xmlns:a16="http://schemas.microsoft.com/office/drawing/2014/main" id="{4009E7B9-E0D7-7F4C-8B47-F3C902CCCB52}"/>
              </a:ext>
            </a:extLst>
          </p:cNvPr>
          <p:cNvSpPr>
            <a:spLocks noGrp="1" noChangeArrowheads="1"/>
          </p:cNvSpPr>
          <p:nvPr>
            <p:ph type="sldNum" sz="quarter" idx="4"/>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28BE369-B0FC-FE45-BFB3-F1D5203C4AA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eaLnBrk="0" fontAlgn="base" hangingPunct="0">
        <a:spcBef>
          <a:spcPct val="0"/>
        </a:spcBef>
        <a:spcAft>
          <a:spcPct val="0"/>
        </a:spcAft>
        <a:defRPr sz="4400">
          <a:solidFill>
            <a:schemeClr val="accent2"/>
          </a:solidFill>
          <a:latin typeface="+mj-lt"/>
          <a:ea typeface="ＭＳ Ｐゴシック" charset="0"/>
          <a:cs typeface="+mj-cs"/>
        </a:defRPr>
      </a:lvl1pPr>
      <a:lvl2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accent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accent2"/>
          </a:solidFill>
          <a:latin typeface="Arial" pitchFamily="34" charset="0"/>
          <a:cs typeface="Arial" pitchFamily="34" charset="0"/>
        </a:defRPr>
      </a:lvl6pPr>
      <a:lvl7pPr marL="914400" algn="ctr" rtl="0" fontAlgn="base">
        <a:spcBef>
          <a:spcPct val="0"/>
        </a:spcBef>
        <a:spcAft>
          <a:spcPct val="0"/>
        </a:spcAft>
        <a:defRPr sz="4400">
          <a:solidFill>
            <a:schemeClr val="accent2"/>
          </a:solidFill>
          <a:latin typeface="Arial" pitchFamily="34" charset="0"/>
          <a:cs typeface="Arial" pitchFamily="34" charset="0"/>
        </a:defRPr>
      </a:lvl7pPr>
      <a:lvl8pPr marL="1371600" algn="ctr" rtl="0" fontAlgn="base">
        <a:spcBef>
          <a:spcPct val="0"/>
        </a:spcBef>
        <a:spcAft>
          <a:spcPct val="0"/>
        </a:spcAft>
        <a:defRPr sz="4400">
          <a:solidFill>
            <a:schemeClr val="accent2"/>
          </a:solidFill>
          <a:latin typeface="Arial" pitchFamily="34" charset="0"/>
          <a:cs typeface="Arial" pitchFamily="34" charset="0"/>
        </a:defRPr>
      </a:lvl8pPr>
      <a:lvl9pPr marL="1828800" algn="ctr" rtl="0" fontAlgn="base">
        <a:spcBef>
          <a:spcPct val="0"/>
        </a:spcBef>
        <a:spcAft>
          <a:spcPct val="0"/>
        </a:spcAft>
        <a:defRPr sz="4400">
          <a:solidFill>
            <a:schemeClr val="accent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75F18C-D157-7F44-8132-3A9E0D7BC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7402" cy="6934201"/>
          </a:xfrm>
          <a:prstGeom prst="rect">
            <a:avLst/>
          </a:prstGeom>
        </p:spPr>
      </p:pic>
      <p:sp>
        <p:nvSpPr>
          <p:cNvPr id="7" name="TextBox 6">
            <a:extLst>
              <a:ext uri="{FF2B5EF4-FFF2-40B4-BE49-F238E27FC236}">
                <a16:creationId xmlns:a16="http://schemas.microsoft.com/office/drawing/2014/main" id="{D01B2481-2239-2642-A249-4EB1668F1A3A}"/>
              </a:ext>
            </a:extLst>
          </p:cNvPr>
          <p:cNvSpPr txBox="1"/>
          <p:nvPr/>
        </p:nvSpPr>
        <p:spPr>
          <a:xfrm>
            <a:off x="6705600" y="5562600"/>
            <a:ext cx="5257800" cy="430887"/>
          </a:xfrm>
          <a:prstGeom prst="rect">
            <a:avLst/>
          </a:prstGeom>
          <a:noFill/>
        </p:spPr>
        <p:txBody>
          <a:bodyPr wrap="square" rtlCol="0">
            <a:spAutoFit/>
          </a:bodyPr>
          <a:lstStyle/>
          <a:p>
            <a:r>
              <a:rPr lang="en-US" sz="2200" spc="600" dirty="0">
                <a:solidFill>
                  <a:srgbClr val="504EEE"/>
                </a:solidFill>
                <a:latin typeface="Helvetica" pitchFamily="2" charset="0"/>
                <a:ea typeface="Helvetica Neue Light" panose="02000403000000020004" pitchFamily="2" charset="0"/>
              </a:rPr>
              <a:t>EXPANDING OUR VIEW</a:t>
            </a:r>
          </a:p>
        </p:txBody>
      </p:sp>
      <p:pic>
        <p:nvPicPr>
          <p:cNvPr id="3" name="Picture 2">
            <a:extLst>
              <a:ext uri="{FF2B5EF4-FFF2-40B4-BE49-F238E27FC236}">
                <a16:creationId xmlns:a16="http://schemas.microsoft.com/office/drawing/2014/main" id="{D0C4066F-412A-F549-A869-E9D6A9586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200400"/>
            <a:ext cx="2666999" cy="3051974"/>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F3C46073-DEAA-DB49-8281-3A31091B4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350" y="-4207703"/>
            <a:ext cx="24320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046" name="Rectangle 6">
            <a:extLst>
              <a:ext uri="{FF2B5EF4-FFF2-40B4-BE49-F238E27FC236}">
                <a16:creationId xmlns:a16="http://schemas.microsoft.com/office/drawing/2014/main" id="{D374E644-EBB0-5A42-8AD7-C4933BD524DC}"/>
              </a:ext>
            </a:extLst>
          </p:cNvPr>
          <p:cNvSpPr>
            <a:spLocks/>
          </p:cNvSpPr>
          <p:nvPr/>
        </p:nvSpPr>
        <p:spPr bwMode="auto">
          <a:xfrm>
            <a:off x="8528051" y="-4341054"/>
            <a:ext cx="2157413"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nchor="ctr"/>
          <a:lstStyle/>
          <a:p>
            <a:pPr algn="r">
              <a:spcBef>
                <a:spcPct val="50000"/>
              </a:spcBef>
              <a:defRPr/>
            </a:pPr>
            <a:r>
              <a:rPr lang="en-US" sz="1400" dirty="0">
                <a:solidFill>
                  <a:schemeClr val="bg2">
                    <a:lumMod val="60000"/>
                    <a:lumOff val="40000"/>
                  </a:schemeClr>
                </a:solidFill>
                <a:latin typeface="+mn-lt"/>
                <a:ea typeface="ＭＳ Ｐゴシック" charset="0"/>
                <a:cs typeface="Skia" charset="0"/>
                <a:sym typeface="Skia" charset="0"/>
              </a:rPr>
              <a:t>artists conception</a:t>
            </a:r>
          </a:p>
        </p:txBody>
      </p:sp>
      <p:cxnSp>
        <p:nvCxnSpPr>
          <p:cNvPr id="32774" name="Straight Connector 4">
            <a:extLst>
              <a:ext uri="{FF2B5EF4-FFF2-40B4-BE49-F238E27FC236}">
                <a16:creationId xmlns:a16="http://schemas.microsoft.com/office/drawing/2014/main" id="{8DE22408-49CC-CC40-9D75-FF69C3BF33DD}"/>
              </a:ext>
            </a:extLst>
          </p:cNvPr>
          <p:cNvCxnSpPr>
            <a:cxnSpLocks noChangeShapeType="1"/>
          </p:cNvCxnSpPr>
          <p:nvPr/>
        </p:nvCxnSpPr>
        <p:spPr bwMode="auto">
          <a:xfrm>
            <a:off x="5784850" y="-150055"/>
            <a:ext cx="49530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5" name="Straight Connector 6">
            <a:extLst>
              <a:ext uri="{FF2B5EF4-FFF2-40B4-BE49-F238E27FC236}">
                <a16:creationId xmlns:a16="http://schemas.microsoft.com/office/drawing/2014/main" id="{2E1EF9D8-A3DC-254C-B2C0-F32AF1DDC793}"/>
              </a:ext>
            </a:extLst>
          </p:cNvPr>
          <p:cNvCxnSpPr>
            <a:cxnSpLocks noChangeShapeType="1"/>
          </p:cNvCxnSpPr>
          <p:nvPr/>
        </p:nvCxnSpPr>
        <p:spPr bwMode="auto">
          <a:xfrm>
            <a:off x="4108450" y="-73855"/>
            <a:ext cx="5715000" cy="0"/>
          </a:xfrm>
          <a:prstGeom prst="line">
            <a:avLst/>
          </a:prstGeom>
          <a:noFill/>
          <a:ln w="9525">
            <a:solidFill>
              <a:srgbClr val="4241BC"/>
            </a:solidFill>
            <a:round/>
            <a:headEnd/>
            <a:tailEnd/>
          </a:ln>
          <a:extLst>
            <a:ext uri="{909E8E84-426E-40DD-AFC4-6F175D3DCCD1}">
              <a14:hiddenFill xmlns:a14="http://schemas.microsoft.com/office/drawing/2010/main">
                <a:noFill/>
              </a14:hiddenFill>
            </a:ext>
          </a:extLst>
        </p:spPr>
      </p:cxnSp>
      <p:pic>
        <p:nvPicPr>
          <p:cNvPr id="3" name="Picture 2" descr="A group of planets in space&#10;&#10;Description automatically generated with low confidence">
            <a:extLst>
              <a:ext uri="{FF2B5EF4-FFF2-40B4-BE49-F238E27FC236}">
                <a16:creationId xmlns:a16="http://schemas.microsoft.com/office/drawing/2014/main" id="{7AC84D19-81ED-4241-9884-5205E0714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 y="0"/>
            <a:ext cx="12193472" cy="6858000"/>
          </a:xfrm>
          <a:prstGeom prst="rect">
            <a:avLst/>
          </a:prstGeom>
        </p:spPr>
      </p:pic>
      <p:sp>
        <p:nvSpPr>
          <p:cNvPr id="18" name="TextBox 17">
            <a:extLst>
              <a:ext uri="{FF2B5EF4-FFF2-40B4-BE49-F238E27FC236}">
                <a16:creationId xmlns:a16="http://schemas.microsoft.com/office/drawing/2014/main" id="{3565AC82-6BAB-2D4A-A093-5F23BEC9035E}"/>
              </a:ext>
            </a:extLst>
          </p:cNvPr>
          <p:cNvSpPr txBox="1"/>
          <p:nvPr/>
        </p:nvSpPr>
        <p:spPr>
          <a:xfrm>
            <a:off x="5784850" y="-1978854"/>
            <a:ext cx="5715000" cy="430213"/>
          </a:xfrm>
          <a:prstGeom prst="rect">
            <a:avLst/>
          </a:prstGeom>
          <a:noFill/>
        </p:spPr>
        <p:txBody>
          <a:bodyPr>
            <a:spAutoFit/>
          </a:bodyPr>
          <a:lstStyle/>
          <a:p>
            <a:pPr algn="r">
              <a:spcBef>
                <a:spcPct val="50000"/>
              </a:spcBef>
              <a:defRPr/>
            </a:pPr>
            <a:r>
              <a:rPr lang="en-US" sz="2200" spc="100" dirty="0">
                <a:solidFill>
                  <a:srgbClr val="9CBCFE"/>
                </a:solidFill>
                <a:latin typeface="Arial" charset="0"/>
                <a:ea typeface="ＭＳ Ｐゴシック" charset="0"/>
                <a:cs typeface="Skia" charset="0"/>
                <a:sym typeface="Skia" charset="0"/>
              </a:rPr>
              <a:t>Pluto &amp; New Horizons Mission</a:t>
            </a:r>
          </a:p>
        </p:txBody>
      </p:sp>
      <p:sp>
        <p:nvSpPr>
          <p:cNvPr id="8" name="Rectangle 7">
            <a:extLst>
              <a:ext uri="{FF2B5EF4-FFF2-40B4-BE49-F238E27FC236}">
                <a16:creationId xmlns:a16="http://schemas.microsoft.com/office/drawing/2014/main" id="{190F8602-234C-7448-BE98-DF0C7F84B626}"/>
              </a:ext>
            </a:extLst>
          </p:cNvPr>
          <p:cNvSpPr/>
          <p:nvPr/>
        </p:nvSpPr>
        <p:spPr bwMode="auto">
          <a:xfrm>
            <a:off x="9220200" y="4343400"/>
            <a:ext cx="2971800" cy="457200"/>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9" name="TextBox 8">
            <a:extLst>
              <a:ext uri="{FF2B5EF4-FFF2-40B4-BE49-F238E27FC236}">
                <a16:creationId xmlns:a16="http://schemas.microsoft.com/office/drawing/2014/main" id="{1E0B2D05-5DAA-9E4D-86A0-D3E92D855010}"/>
              </a:ext>
            </a:extLst>
          </p:cNvPr>
          <p:cNvSpPr txBox="1"/>
          <p:nvPr/>
        </p:nvSpPr>
        <p:spPr>
          <a:xfrm>
            <a:off x="9067800" y="2256183"/>
            <a:ext cx="3505200" cy="1892826"/>
          </a:xfrm>
          <a:prstGeom prst="rect">
            <a:avLst/>
          </a:prstGeom>
          <a:noFill/>
        </p:spPr>
        <p:txBody>
          <a:bodyPr wrap="square" rtlCol="0">
            <a:spAutoFit/>
          </a:bodyPr>
          <a:lstStyle/>
          <a:p>
            <a:r>
              <a:rPr lang="en-US" sz="3900" b="1" spc="300" dirty="0">
                <a:latin typeface="Helvetica" pitchFamily="2" charset="0"/>
                <a:ea typeface="Helvetica Neue Medium" panose="02000503000000020004" pitchFamily="2" charset="0"/>
                <a:cs typeface="Helvetica Neue Medium" panose="02000503000000020004" pitchFamily="2" charset="0"/>
              </a:rPr>
              <a:t>SCIENCE</a:t>
            </a:r>
          </a:p>
          <a:p>
            <a:r>
              <a:rPr lang="en-US" sz="3900" b="1" spc="300" dirty="0">
                <a:latin typeface="Helvetica" pitchFamily="2" charset="0"/>
                <a:ea typeface="Helvetica Neue Medium" panose="02000503000000020004" pitchFamily="2" charset="0"/>
                <a:cs typeface="Helvetica Neue Medium" panose="02000503000000020004" pitchFamily="2" charset="0"/>
              </a:rPr>
              <a:t>WITH</a:t>
            </a:r>
          </a:p>
          <a:p>
            <a:r>
              <a:rPr lang="en-US" sz="3900" b="1" spc="300" dirty="0">
                <a:latin typeface="Helvetica" pitchFamily="2" charset="0"/>
                <a:ea typeface="Helvetica Neue Medium" panose="02000503000000020004" pitchFamily="2" charset="0"/>
                <a:cs typeface="Helvetica Neue Medium" panose="02000503000000020004" pitchFamily="2" charset="0"/>
              </a:rPr>
              <a:t>ROMAN</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anets and stars in space&#10;&#10;Description automatically generated with medium confidence">
            <a:extLst>
              <a:ext uri="{FF2B5EF4-FFF2-40B4-BE49-F238E27FC236}">
                <a16:creationId xmlns:a16="http://schemas.microsoft.com/office/drawing/2014/main" id="{D985BDDF-B95D-A442-A6BA-24AA7397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 y="0"/>
            <a:ext cx="12193472" cy="6858000"/>
          </a:xfrm>
          <a:prstGeom prst="rect">
            <a:avLst/>
          </a:prstGeom>
        </p:spPr>
      </p:pic>
      <p:sp>
        <p:nvSpPr>
          <p:cNvPr id="4" name="Rectangle 3">
            <a:extLst>
              <a:ext uri="{FF2B5EF4-FFF2-40B4-BE49-F238E27FC236}">
                <a16:creationId xmlns:a16="http://schemas.microsoft.com/office/drawing/2014/main" id="{B4FC04FA-1902-4547-BF41-4EDF24FAA840}"/>
              </a:ext>
            </a:extLst>
          </p:cNvPr>
          <p:cNvSpPr/>
          <p:nvPr/>
        </p:nvSpPr>
        <p:spPr bwMode="auto">
          <a:xfrm>
            <a:off x="7898296" y="4572000"/>
            <a:ext cx="4267200" cy="457200"/>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5" name="TextBox 4">
            <a:extLst>
              <a:ext uri="{FF2B5EF4-FFF2-40B4-BE49-F238E27FC236}">
                <a16:creationId xmlns:a16="http://schemas.microsoft.com/office/drawing/2014/main" id="{B1A19CCC-EF34-4145-8EB3-E6500226ED8C}"/>
              </a:ext>
            </a:extLst>
          </p:cNvPr>
          <p:cNvSpPr txBox="1"/>
          <p:nvPr/>
        </p:nvSpPr>
        <p:spPr>
          <a:xfrm>
            <a:off x="7822096" y="2895600"/>
            <a:ext cx="4343400" cy="1446550"/>
          </a:xfrm>
          <a:prstGeom prst="rect">
            <a:avLst/>
          </a:prstGeom>
          <a:noFill/>
        </p:spPr>
        <p:txBody>
          <a:bodyPr wrap="square" rtlCol="0">
            <a:spAutoFit/>
          </a:bodyPr>
          <a:lstStyle/>
          <a:p>
            <a:r>
              <a:rPr lang="en-US" sz="5800" b="1" dirty="0">
                <a:latin typeface="Helvetica" pitchFamily="2" charset="0"/>
                <a:ea typeface="Helvetica Neue" panose="02000503000000020004" pitchFamily="2" charset="0"/>
                <a:cs typeface="Helvetica Neue" panose="02000503000000020004" pitchFamily="2" charset="0"/>
              </a:rPr>
              <a:t>Planets</a:t>
            </a:r>
          </a:p>
          <a:p>
            <a:r>
              <a:rPr lang="en-US" sz="3000" dirty="0">
                <a:latin typeface="Helvetica" pitchFamily="2" charset="0"/>
                <a:ea typeface="Helvetica Neue" panose="02000503000000020004" pitchFamily="2" charset="0"/>
                <a:cs typeface="Helvetica Neue" panose="02000503000000020004" pitchFamily="2" charset="0"/>
              </a:rPr>
              <a:t>by the thousands</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6DB5C-EDE0-554F-AB90-66AD4FBD7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62D94DC-6EB4-C543-8FEE-D4FE34148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228600"/>
            <a:ext cx="3302000" cy="4813300"/>
          </a:xfrm>
          <a:prstGeom prst="rect">
            <a:avLst/>
          </a:prstGeom>
        </p:spPr>
      </p:pic>
      <p:sp>
        <p:nvSpPr>
          <p:cNvPr id="7" name="TextBox 6">
            <a:extLst>
              <a:ext uri="{FF2B5EF4-FFF2-40B4-BE49-F238E27FC236}">
                <a16:creationId xmlns:a16="http://schemas.microsoft.com/office/drawing/2014/main" id="{D2AD33FC-88EC-ED48-94CD-C7911F0E515D}"/>
              </a:ext>
            </a:extLst>
          </p:cNvPr>
          <p:cNvSpPr txBox="1"/>
          <p:nvPr/>
        </p:nvSpPr>
        <p:spPr>
          <a:xfrm>
            <a:off x="7766178" y="151150"/>
            <a:ext cx="2667000" cy="338554"/>
          </a:xfrm>
          <a:prstGeom prst="rect">
            <a:avLst/>
          </a:prstGeom>
          <a:noFill/>
        </p:spPr>
        <p:txBody>
          <a:bodyPr wrap="square" rtlCol="0">
            <a:spAutoFit/>
          </a:bodyPr>
          <a:lstStyle/>
          <a:p>
            <a:r>
              <a:rPr lang="en-US" sz="1600" dirty="0">
                <a:cs typeface="Arial" panose="020B0604020202020204" pitchFamily="34" charset="0"/>
              </a:rPr>
              <a:t>The full spectrum of</a:t>
            </a:r>
          </a:p>
        </p:txBody>
      </p:sp>
      <p:sp>
        <p:nvSpPr>
          <p:cNvPr id="8" name="TextBox 7">
            <a:extLst>
              <a:ext uri="{FF2B5EF4-FFF2-40B4-BE49-F238E27FC236}">
                <a16:creationId xmlns:a16="http://schemas.microsoft.com/office/drawing/2014/main" id="{47346930-7B7D-504D-8F29-09FB03B695AA}"/>
              </a:ext>
            </a:extLst>
          </p:cNvPr>
          <p:cNvSpPr txBox="1"/>
          <p:nvPr/>
        </p:nvSpPr>
        <p:spPr>
          <a:xfrm>
            <a:off x="7742851" y="487194"/>
            <a:ext cx="4397830" cy="430887"/>
          </a:xfrm>
          <a:prstGeom prst="rect">
            <a:avLst/>
          </a:prstGeom>
          <a:noFill/>
        </p:spPr>
        <p:txBody>
          <a:bodyPr wrap="square" rtlCol="0">
            <a:spAutoFit/>
          </a:bodyPr>
          <a:lstStyle/>
          <a:p>
            <a:r>
              <a:rPr lang="en-US" sz="2200" b="1" spc="300" dirty="0">
                <a:cs typeface="Arial" panose="020B0604020202020204" pitchFamily="34" charset="0"/>
              </a:rPr>
              <a:t>EXOPLANET DIVERSITY</a:t>
            </a:r>
          </a:p>
        </p:txBody>
      </p:sp>
      <p:cxnSp>
        <p:nvCxnSpPr>
          <p:cNvPr id="10" name="Straight Connector 9">
            <a:extLst>
              <a:ext uri="{FF2B5EF4-FFF2-40B4-BE49-F238E27FC236}">
                <a16:creationId xmlns:a16="http://schemas.microsoft.com/office/drawing/2014/main" id="{629DD24C-5CC5-F74D-8C2B-F6557841EE75}"/>
              </a:ext>
            </a:extLst>
          </p:cNvPr>
          <p:cNvCxnSpPr>
            <a:cxnSpLocks/>
          </p:cNvCxnSpPr>
          <p:nvPr/>
        </p:nvCxnSpPr>
        <p:spPr bwMode="auto">
          <a:xfrm>
            <a:off x="7876592" y="990600"/>
            <a:ext cx="4315408" cy="0"/>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9720B-63DA-474A-9D3D-AAC6F3417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228600"/>
            <a:ext cx="3302000" cy="4813300"/>
          </a:xfrm>
          <a:prstGeom prst="rect">
            <a:avLst/>
          </a:prstGeom>
        </p:spPr>
      </p:pic>
      <p:sp>
        <p:nvSpPr>
          <p:cNvPr id="6" name="TextBox 5">
            <a:extLst>
              <a:ext uri="{FF2B5EF4-FFF2-40B4-BE49-F238E27FC236}">
                <a16:creationId xmlns:a16="http://schemas.microsoft.com/office/drawing/2014/main" id="{15626509-FC54-D34B-BE46-386BA74A105B}"/>
              </a:ext>
            </a:extLst>
          </p:cNvPr>
          <p:cNvSpPr txBox="1"/>
          <p:nvPr/>
        </p:nvSpPr>
        <p:spPr>
          <a:xfrm>
            <a:off x="-304800" y="5486400"/>
            <a:ext cx="3962400" cy="646331"/>
          </a:xfrm>
          <a:prstGeom prst="rect">
            <a:avLst/>
          </a:prstGeom>
          <a:noFill/>
        </p:spPr>
        <p:txBody>
          <a:bodyPr wrap="square" rtlCol="0">
            <a:spAutoFit/>
          </a:bodyPr>
          <a:lstStyle/>
          <a:p>
            <a:pPr algn="r"/>
            <a:r>
              <a:rPr lang="en-US" sz="1800" dirty="0">
                <a:cs typeface="Arial" panose="020B0604020202020204" pitchFamily="34" charset="0"/>
              </a:rPr>
              <a:t>Advancing planet-detection</a:t>
            </a:r>
          </a:p>
          <a:p>
            <a:pPr algn="r"/>
            <a:r>
              <a:rPr lang="en-US" sz="1800" dirty="0">
                <a:cs typeface="Arial" panose="020B0604020202020204" pitchFamily="34" charset="0"/>
              </a:rPr>
              <a:t>technology</a:t>
            </a:r>
          </a:p>
        </p:txBody>
      </p:sp>
      <p:cxnSp>
        <p:nvCxnSpPr>
          <p:cNvPr id="7" name="Straight Connector 6">
            <a:extLst>
              <a:ext uri="{FF2B5EF4-FFF2-40B4-BE49-F238E27FC236}">
                <a16:creationId xmlns:a16="http://schemas.microsoft.com/office/drawing/2014/main" id="{158B17CB-0FCD-9841-BA68-33C5968D0081}"/>
              </a:ext>
            </a:extLst>
          </p:cNvPr>
          <p:cNvCxnSpPr>
            <a:cxnSpLocks/>
          </p:cNvCxnSpPr>
          <p:nvPr/>
        </p:nvCxnSpPr>
        <p:spPr bwMode="auto">
          <a:xfrm>
            <a:off x="0" y="6248400"/>
            <a:ext cx="3581400" cy="0"/>
          </a:xfrm>
          <a:prstGeom prst="line">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4" name="Picture 3" descr="A picture containing outdoor object, night sky&#10;&#10;Description automatically generated">
            <a:extLst>
              <a:ext uri="{FF2B5EF4-FFF2-40B4-BE49-F238E27FC236}">
                <a16:creationId xmlns:a16="http://schemas.microsoft.com/office/drawing/2014/main" id="{B6A7FEE0-3504-C845-A4DE-8F108BA5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003300"/>
            <a:ext cx="5245100" cy="5245100"/>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EE9E2-E836-CAED-B184-722C40F81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88" y="0"/>
            <a:ext cx="11830512" cy="6858000"/>
          </a:xfrm>
          <a:prstGeom prst="rect">
            <a:avLst/>
          </a:prstGeom>
        </p:spPr>
      </p:pic>
      <p:pic>
        <p:nvPicPr>
          <p:cNvPr id="6" name="Picture 5">
            <a:extLst>
              <a:ext uri="{FF2B5EF4-FFF2-40B4-BE49-F238E27FC236}">
                <a16:creationId xmlns:a16="http://schemas.microsoft.com/office/drawing/2014/main" id="{D68FC09E-7857-1B4F-9DDE-603057731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228600"/>
            <a:ext cx="3302000" cy="4813300"/>
          </a:xfrm>
          <a:prstGeom prst="rect">
            <a:avLst/>
          </a:prstGeom>
        </p:spPr>
      </p:pic>
      <p:sp>
        <p:nvSpPr>
          <p:cNvPr id="7" name="TextBox 6">
            <a:extLst>
              <a:ext uri="{FF2B5EF4-FFF2-40B4-BE49-F238E27FC236}">
                <a16:creationId xmlns:a16="http://schemas.microsoft.com/office/drawing/2014/main" id="{5F2A59DB-3ED6-234A-9743-9B66B11CD85F}"/>
              </a:ext>
            </a:extLst>
          </p:cNvPr>
          <p:cNvSpPr txBox="1"/>
          <p:nvPr/>
        </p:nvSpPr>
        <p:spPr>
          <a:xfrm>
            <a:off x="8153400" y="5638801"/>
            <a:ext cx="3886200" cy="369332"/>
          </a:xfrm>
          <a:prstGeom prst="rect">
            <a:avLst/>
          </a:prstGeom>
          <a:noFill/>
        </p:spPr>
        <p:txBody>
          <a:bodyPr wrap="square" rtlCol="0">
            <a:spAutoFit/>
          </a:bodyPr>
          <a:lstStyle/>
          <a:p>
            <a:r>
              <a:rPr lang="en-US" sz="1800" spc="300" dirty="0">
                <a:cs typeface="Arial" panose="020B0604020202020204" pitchFamily="34" charset="0"/>
              </a:rPr>
              <a:t>Our cosmic neighborhood</a:t>
            </a:r>
          </a:p>
        </p:txBody>
      </p:sp>
      <p:cxnSp>
        <p:nvCxnSpPr>
          <p:cNvPr id="8" name="Straight Connector 7">
            <a:extLst>
              <a:ext uri="{FF2B5EF4-FFF2-40B4-BE49-F238E27FC236}">
                <a16:creationId xmlns:a16="http://schemas.microsoft.com/office/drawing/2014/main" id="{B62D79D5-D5D1-5E4C-A1A3-4EB467AC6E9D}"/>
              </a:ext>
            </a:extLst>
          </p:cNvPr>
          <p:cNvCxnSpPr>
            <a:cxnSpLocks/>
          </p:cNvCxnSpPr>
          <p:nvPr/>
        </p:nvCxnSpPr>
        <p:spPr bwMode="auto">
          <a:xfrm>
            <a:off x="685800" y="6172200"/>
            <a:ext cx="11506200" cy="0"/>
          </a:xfrm>
          <a:prstGeom prst="line">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ol, brush&#10;&#10;Description automatically generated">
            <a:extLst>
              <a:ext uri="{FF2B5EF4-FFF2-40B4-BE49-F238E27FC236}">
                <a16:creationId xmlns:a16="http://schemas.microsoft.com/office/drawing/2014/main" id="{57A5A36F-EBEE-CA49-8F06-57F5FF7AF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 y="0"/>
            <a:ext cx="12193472" cy="6858000"/>
          </a:xfrm>
          <a:prstGeom prst="rect">
            <a:avLst/>
          </a:prstGeom>
        </p:spPr>
      </p:pic>
      <p:sp>
        <p:nvSpPr>
          <p:cNvPr id="5" name="Rectangle 4">
            <a:extLst>
              <a:ext uri="{FF2B5EF4-FFF2-40B4-BE49-F238E27FC236}">
                <a16:creationId xmlns:a16="http://schemas.microsoft.com/office/drawing/2014/main" id="{FAEEE3AE-6D36-E348-B044-79A1D64C379C}"/>
              </a:ext>
            </a:extLst>
          </p:cNvPr>
          <p:cNvSpPr/>
          <p:nvPr/>
        </p:nvSpPr>
        <p:spPr bwMode="auto">
          <a:xfrm>
            <a:off x="7924064" y="4343400"/>
            <a:ext cx="4267200" cy="457200"/>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6" name="TextBox 5">
            <a:extLst>
              <a:ext uri="{FF2B5EF4-FFF2-40B4-BE49-F238E27FC236}">
                <a16:creationId xmlns:a16="http://schemas.microsoft.com/office/drawing/2014/main" id="{1AAD8D60-9A87-074F-8F09-63B65F5FA912}"/>
              </a:ext>
            </a:extLst>
          </p:cNvPr>
          <p:cNvSpPr txBox="1"/>
          <p:nvPr/>
        </p:nvSpPr>
        <p:spPr>
          <a:xfrm>
            <a:off x="7827986" y="2667000"/>
            <a:ext cx="4343400" cy="1354217"/>
          </a:xfrm>
          <a:prstGeom prst="rect">
            <a:avLst/>
          </a:prstGeom>
          <a:noFill/>
        </p:spPr>
        <p:txBody>
          <a:bodyPr wrap="square" rtlCol="0">
            <a:spAutoFit/>
          </a:bodyPr>
          <a:lstStyle/>
          <a:p>
            <a:r>
              <a:rPr lang="en-US" sz="5400" b="1" dirty="0">
                <a:latin typeface="Helvetica" pitchFamily="2" charset="0"/>
                <a:ea typeface="Helvetica Neue" panose="02000503000000020004" pitchFamily="2" charset="0"/>
                <a:cs typeface="Helvetica Neue" panose="02000503000000020004" pitchFamily="2" charset="0"/>
              </a:rPr>
              <a:t>Stars</a:t>
            </a:r>
          </a:p>
          <a:p>
            <a:r>
              <a:rPr lang="en-US" sz="2800" dirty="0">
                <a:latin typeface="Helvetica" pitchFamily="2" charset="0"/>
                <a:ea typeface="Helvetica Neue" panose="02000503000000020004" pitchFamily="2" charset="0"/>
                <a:cs typeface="Helvetica Neue" panose="02000503000000020004" pitchFamily="2" charset="0"/>
              </a:rPr>
              <a:t>by the billions</a:t>
            </a:r>
          </a:p>
        </p:txBody>
      </p:sp>
    </p:spTree>
    <p:extLst>
      <p:ext uri="{BB962C8B-B14F-4D97-AF65-F5344CB8AC3E}">
        <p14:creationId xmlns:p14="http://schemas.microsoft.com/office/powerpoint/2010/main" val="43916666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hoto, standing, different&#10;&#10;Description automatically generated">
            <a:extLst>
              <a:ext uri="{FF2B5EF4-FFF2-40B4-BE49-F238E27FC236}">
                <a16:creationId xmlns:a16="http://schemas.microsoft.com/office/drawing/2014/main" id="{AB4CAFA4-DEA4-8F49-884B-FBB7A97FF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183" y="1295400"/>
            <a:ext cx="8868964" cy="4988793"/>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F98AF8D-6050-024C-B4FE-03A396A58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5166"/>
            <a:ext cx="3302000" cy="4533900"/>
          </a:xfrm>
          <a:prstGeom prst="rect">
            <a:avLst/>
          </a:prstGeom>
        </p:spPr>
      </p:pic>
      <p:sp>
        <p:nvSpPr>
          <p:cNvPr id="7" name="TextBox 6">
            <a:extLst>
              <a:ext uri="{FF2B5EF4-FFF2-40B4-BE49-F238E27FC236}">
                <a16:creationId xmlns:a16="http://schemas.microsoft.com/office/drawing/2014/main" id="{67B48D9D-3612-274C-BB9C-D00CF77F6181}"/>
              </a:ext>
            </a:extLst>
          </p:cNvPr>
          <p:cNvSpPr txBox="1"/>
          <p:nvPr/>
        </p:nvSpPr>
        <p:spPr>
          <a:xfrm>
            <a:off x="7738665" y="457200"/>
            <a:ext cx="4114800" cy="369332"/>
          </a:xfrm>
          <a:prstGeom prst="rect">
            <a:avLst/>
          </a:prstGeom>
          <a:noFill/>
        </p:spPr>
        <p:txBody>
          <a:bodyPr wrap="square" rtlCol="0">
            <a:spAutoFit/>
          </a:bodyPr>
          <a:lstStyle/>
          <a:p>
            <a:r>
              <a:rPr lang="en-US" sz="1800" dirty="0">
                <a:cs typeface="Arial" panose="020B0604020202020204" pitchFamily="34" charset="0"/>
              </a:rPr>
              <a:t>The Stellar Lifecycle in a Snapshot</a:t>
            </a:r>
          </a:p>
        </p:txBody>
      </p:sp>
      <p:cxnSp>
        <p:nvCxnSpPr>
          <p:cNvPr id="9" name="Straight Connector 8">
            <a:extLst>
              <a:ext uri="{FF2B5EF4-FFF2-40B4-BE49-F238E27FC236}">
                <a16:creationId xmlns:a16="http://schemas.microsoft.com/office/drawing/2014/main" id="{FECC9761-8A0E-5147-B82D-C5C7055826AA}"/>
              </a:ext>
            </a:extLst>
          </p:cNvPr>
          <p:cNvCxnSpPr>
            <a:cxnSpLocks/>
          </p:cNvCxnSpPr>
          <p:nvPr/>
        </p:nvCxnSpPr>
        <p:spPr bwMode="auto">
          <a:xfrm>
            <a:off x="7848600" y="922540"/>
            <a:ext cx="4343400" cy="0"/>
          </a:xfrm>
          <a:prstGeom prst="line">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E45C526-AABC-F84F-8626-012454A53CE0}"/>
              </a:ext>
            </a:extLst>
          </p:cNvPr>
          <p:cNvSpPr txBox="1"/>
          <p:nvPr/>
        </p:nvSpPr>
        <p:spPr>
          <a:xfrm>
            <a:off x="3581400" y="5764424"/>
            <a:ext cx="1143000" cy="246221"/>
          </a:xfrm>
          <a:prstGeom prst="rect">
            <a:avLst/>
          </a:prstGeom>
          <a:noFill/>
        </p:spPr>
        <p:txBody>
          <a:bodyPr wrap="square" rtlCol="0">
            <a:spAutoFit/>
          </a:bodyPr>
          <a:lstStyle/>
          <a:p>
            <a:pPr algn="ctr"/>
            <a:r>
              <a:rPr lang="en-US" sz="1000" dirty="0"/>
              <a:t>Stellar death</a:t>
            </a:r>
          </a:p>
        </p:txBody>
      </p:sp>
      <p:sp>
        <p:nvSpPr>
          <p:cNvPr id="10" name="TextBox 9">
            <a:extLst>
              <a:ext uri="{FF2B5EF4-FFF2-40B4-BE49-F238E27FC236}">
                <a16:creationId xmlns:a16="http://schemas.microsoft.com/office/drawing/2014/main" id="{C5311CE1-3F35-7E4C-BEB4-19B6B033DABE}"/>
              </a:ext>
            </a:extLst>
          </p:cNvPr>
          <p:cNvSpPr txBox="1"/>
          <p:nvPr/>
        </p:nvSpPr>
        <p:spPr>
          <a:xfrm>
            <a:off x="10811933" y="1600200"/>
            <a:ext cx="1143000" cy="246221"/>
          </a:xfrm>
          <a:prstGeom prst="rect">
            <a:avLst/>
          </a:prstGeom>
          <a:noFill/>
        </p:spPr>
        <p:txBody>
          <a:bodyPr wrap="square" rtlCol="0">
            <a:spAutoFit/>
          </a:bodyPr>
          <a:lstStyle/>
          <a:p>
            <a:pPr algn="ctr"/>
            <a:r>
              <a:rPr lang="en-US" sz="1000" dirty="0"/>
              <a:t>Stellar birth</a:t>
            </a:r>
          </a:p>
        </p:txBody>
      </p:sp>
      <p:sp>
        <p:nvSpPr>
          <p:cNvPr id="11" name="TextBox 10">
            <a:extLst>
              <a:ext uri="{FF2B5EF4-FFF2-40B4-BE49-F238E27FC236}">
                <a16:creationId xmlns:a16="http://schemas.microsoft.com/office/drawing/2014/main" id="{1645E313-C7C5-8C45-8899-224C1AA92324}"/>
              </a:ext>
            </a:extLst>
          </p:cNvPr>
          <p:cNvSpPr txBox="1"/>
          <p:nvPr/>
        </p:nvSpPr>
        <p:spPr>
          <a:xfrm>
            <a:off x="10735733" y="5764425"/>
            <a:ext cx="1295400" cy="246221"/>
          </a:xfrm>
          <a:prstGeom prst="rect">
            <a:avLst/>
          </a:prstGeom>
          <a:noFill/>
        </p:spPr>
        <p:txBody>
          <a:bodyPr wrap="square" rtlCol="0">
            <a:spAutoFit/>
          </a:bodyPr>
          <a:lstStyle/>
          <a:p>
            <a:pPr algn="ctr"/>
            <a:r>
              <a:rPr lang="en-US" sz="1000" dirty="0"/>
              <a:t>New star clusters</a:t>
            </a:r>
          </a:p>
        </p:txBody>
      </p:sp>
    </p:spTree>
    <p:extLst>
      <p:ext uri="{BB962C8B-B14F-4D97-AF65-F5344CB8AC3E}">
        <p14:creationId xmlns:p14="http://schemas.microsoft.com/office/powerpoint/2010/main" val="11755518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4ADCAE-23E2-FF46-A669-0A260DFAEC37}"/>
              </a:ext>
            </a:extLst>
          </p:cNvPr>
          <p:cNvSpPr/>
          <p:nvPr/>
        </p:nvSpPr>
        <p:spPr bwMode="auto">
          <a:xfrm>
            <a:off x="5776546" y="5797032"/>
            <a:ext cx="4891454" cy="1046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66637DFA-D04C-9D46-A508-740F10226A52}"/>
              </a:ext>
            </a:extLst>
          </p:cNvPr>
          <p:cNvSpPr/>
          <p:nvPr/>
        </p:nvSpPr>
        <p:spPr bwMode="auto">
          <a:xfrm>
            <a:off x="5791786" y="3119858"/>
            <a:ext cx="4647614"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0CE924FC-4095-FC42-9849-620612676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51"/>
            <a:ext cx="12192000" cy="6879317"/>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51DE5769-CC4B-5242-8057-552D031E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0"/>
            <a:ext cx="3302000" cy="4533900"/>
          </a:xfrm>
          <a:prstGeom prst="rect">
            <a:avLst/>
          </a:prstGeom>
        </p:spPr>
      </p:pic>
      <p:sp>
        <p:nvSpPr>
          <p:cNvPr id="11" name="TextBox 10">
            <a:extLst>
              <a:ext uri="{FF2B5EF4-FFF2-40B4-BE49-F238E27FC236}">
                <a16:creationId xmlns:a16="http://schemas.microsoft.com/office/drawing/2014/main" id="{FFF4145D-69C3-5F47-8F39-6B5386E35534}"/>
              </a:ext>
            </a:extLst>
          </p:cNvPr>
          <p:cNvSpPr txBox="1"/>
          <p:nvPr/>
        </p:nvSpPr>
        <p:spPr>
          <a:xfrm>
            <a:off x="8115593" y="5374957"/>
            <a:ext cx="3886200" cy="492443"/>
          </a:xfrm>
          <a:prstGeom prst="rect">
            <a:avLst/>
          </a:prstGeom>
          <a:noFill/>
        </p:spPr>
        <p:txBody>
          <a:bodyPr wrap="square" rtlCol="0">
            <a:spAutoFit/>
          </a:bodyPr>
          <a:lstStyle/>
          <a:p>
            <a:pPr algn="r"/>
            <a:r>
              <a:rPr lang="en-US" sz="2500" b="1" dirty="0">
                <a:latin typeface="Helvetica" pitchFamily="2" charset="0"/>
                <a:ea typeface="Helvetica Neue" panose="02000503000000020004" pitchFamily="2" charset="0"/>
                <a:cs typeface="Helvetica Neue" panose="02000503000000020004" pitchFamily="2" charset="0"/>
              </a:rPr>
              <a:t>The crowded core</a:t>
            </a:r>
          </a:p>
        </p:txBody>
      </p:sp>
      <p:sp>
        <p:nvSpPr>
          <p:cNvPr id="14" name="TextBox 13">
            <a:extLst>
              <a:ext uri="{FF2B5EF4-FFF2-40B4-BE49-F238E27FC236}">
                <a16:creationId xmlns:a16="http://schemas.microsoft.com/office/drawing/2014/main" id="{EB7BF4E2-1F87-F442-8F0D-5DD3B4B678A1}"/>
              </a:ext>
            </a:extLst>
          </p:cNvPr>
          <p:cNvSpPr txBox="1"/>
          <p:nvPr/>
        </p:nvSpPr>
        <p:spPr>
          <a:xfrm>
            <a:off x="7848600" y="5742176"/>
            <a:ext cx="4114800" cy="353943"/>
          </a:xfrm>
          <a:prstGeom prst="rect">
            <a:avLst/>
          </a:prstGeom>
          <a:noFill/>
        </p:spPr>
        <p:txBody>
          <a:bodyPr wrap="square" rtlCol="0">
            <a:spAutoFit/>
          </a:bodyPr>
          <a:lstStyle/>
          <a:p>
            <a:pPr algn="r"/>
            <a:r>
              <a:rPr lang="en-US" sz="1700" dirty="0">
                <a:latin typeface="Helvetica" pitchFamily="2" charset="0"/>
                <a:ea typeface="Helvetica Neue" panose="02000503000000020004" pitchFamily="2" charset="0"/>
                <a:cs typeface="Helvetica Neue" panose="02000503000000020004" pitchFamily="2" charset="0"/>
              </a:rPr>
              <a:t>of the Milky Way galaxy</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 rain, night, dark&#10;&#10;Description automatically generated">
            <a:extLst>
              <a:ext uri="{FF2B5EF4-FFF2-40B4-BE49-F238E27FC236}">
                <a16:creationId xmlns:a16="http://schemas.microsoft.com/office/drawing/2014/main" id="{860DE9F2-0D6C-0A42-9789-B978F4E11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0"/>
            <a:ext cx="6858000" cy="6858000"/>
          </a:xfrm>
          <a:prstGeom prst="rect">
            <a:avLst/>
          </a:prstGeom>
        </p:spPr>
      </p:pic>
      <p:sp>
        <p:nvSpPr>
          <p:cNvPr id="9" name="TextBox 8">
            <a:extLst>
              <a:ext uri="{FF2B5EF4-FFF2-40B4-BE49-F238E27FC236}">
                <a16:creationId xmlns:a16="http://schemas.microsoft.com/office/drawing/2014/main" id="{9CAC4F33-3973-644A-8073-ED8B1A385E52}"/>
              </a:ext>
            </a:extLst>
          </p:cNvPr>
          <p:cNvSpPr txBox="1"/>
          <p:nvPr/>
        </p:nvSpPr>
        <p:spPr>
          <a:xfrm>
            <a:off x="10820400" y="1143000"/>
            <a:ext cx="1295400" cy="400110"/>
          </a:xfrm>
          <a:prstGeom prst="rect">
            <a:avLst/>
          </a:prstGeom>
          <a:noFill/>
        </p:spPr>
        <p:txBody>
          <a:bodyPr wrap="square" rtlCol="0">
            <a:spAutoFit/>
          </a:bodyPr>
          <a:lstStyle/>
          <a:p>
            <a:r>
              <a:rPr lang="en-US" sz="1000" dirty="0"/>
              <a:t>star cluster and</a:t>
            </a:r>
          </a:p>
          <a:p>
            <a:r>
              <a:rPr lang="en-US" sz="1000" dirty="0"/>
              <a:t>background galaxy</a:t>
            </a:r>
          </a:p>
        </p:txBody>
      </p:sp>
      <p:sp>
        <p:nvSpPr>
          <p:cNvPr id="10" name="TextBox 9">
            <a:extLst>
              <a:ext uri="{FF2B5EF4-FFF2-40B4-BE49-F238E27FC236}">
                <a16:creationId xmlns:a16="http://schemas.microsoft.com/office/drawing/2014/main" id="{FDD68850-F67A-9F45-818E-E1051FB9FF2A}"/>
              </a:ext>
            </a:extLst>
          </p:cNvPr>
          <p:cNvSpPr txBox="1"/>
          <p:nvPr/>
        </p:nvSpPr>
        <p:spPr>
          <a:xfrm>
            <a:off x="10820400" y="3305889"/>
            <a:ext cx="1143000" cy="246221"/>
          </a:xfrm>
          <a:prstGeom prst="rect">
            <a:avLst/>
          </a:prstGeom>
          <a:noFill/>
        </p:spPr>
        <p:txBody>
          <a:bodyPr wrap="square" rtlCol="0">
            <a:spAutoFit/>
          </a:bodyPr>
          <a:lstStyle/>
          <a:p>
            <a:r>
              <a:rPr lang="en-US" sz="1000" dirty="0"/>
              <a:t>dust cloud</a:t>
            </a:r>
          </a:p>
        </p:txBody>
      </p:sp>
      <p:sp>
        <p:nvSpPr>
          <p:cNvPr id="11" name="TextBox 10">
            <a:extLst>
              <a:ext uri="{FF2B5EF4-FFF2-40B4-BE49-F238E27FC236}">
                <a16:creationId xmlns:a16="http://schemas.microsoft.com/office/drawing/2014/main" id="{DDEC944C-180E-D542-9EE7-86EEB0DBB067}"/>
              </a:ext>
            </a:extLst>
          </p:cNvPr>
          <p:cNvSpPr txBox="1"/>
          <p:nvPr/>
        </p:nvSpPr>
        <p:spPr>
          <a:xfrm>
            <a:off x="10820400" y="5468779"/>
            <a:ext cx="1295400" cy="246221"/>
          </a:xfrm>
          <a:prstGeom prst="rect">
            <a:avLst/>
          </a:prstGeom>
          <a:noFill/>
        </p:spPr>
        <p:txBody>
          <a:bodyPr wrap="square" rtlCol="0">
            <a:spAutoFit/>
          </a:bodyPr>
          <a:lstStyle/>
          <a:p>
            <a:r>
              <a:rPr lang="en-US" sz="1000" dirty="0"/>
              <a:t>young star cluster</a:t>
            </a:r>
          </a:p>
        </p:txBody>
      </p:sp>
      <p:sp>
        <p:nvSpPr>
          <p:cNvPr id="12" name="TextBox 11">
            <a:extLst>
              <a:ext uri="{FF2B5EF4-FFF2-40B4-BE49-F238E27FC236}">
                <a16:creationId xmlns:a16="http://schemas.microsoft.com/office/drawing/2014/main" id="{C270B23F-8593-9140-B9FB-AA7E78350CD1}"/>
              </a:ext>
            </a:extLst>
          </p:cNvPr>
          <p:cNvSpPr txBox="1"/>
          <p:nvPr/>
        </p:nvSpPr>
        <p:spPr>
          <a:xfrm>
            <a:off x="3360992" y="3428999"/>
            <a:ext cx="1937657" cy="261610"/>
          </a:xfrm>
          <a:prstGeom prst="rect">
            <a:avLst/>
          </a:prstGeom>
          <a:noFill/>
        </p:spPr>
        <p:txBody>
          <a:bodyPr wrap="square" rtlCol="0">
            <a:spAutoFit/>
          </a:bodyPr>
          <a:lstStyle/>
          <a:p>
            <a:pPr algn="r"/>
            <a:r>
              <a:rPr lang="en-US" sz="1100" dirty="0">
                <a:cs typeface="Arial" panose="020B0604020202020204" pitchFamily="34" charset="0"/>
              </a:rPr>
              <a:t>Roman field of view</a:t>
            </a:r>
          </a:p>
        </p:txBody>
      </p:sp>
      <p:cxnSp>
        <p:nvCxnSpPr>
          <p:cNvPr id="14" name="Straight Connector 13">
            <a:extLst>
              <a:ext uri="{FF2B5EF4-FFF2-40B4-BE49-F238E27FC236}">
                <a16:creationId xmlns:a16="http://schemas.microsoft.com/office/drawing/2014/main" id="{EAE6DF9F-CC22-E045-8D95-21F74D9457B7}"/>
              </a:ext>
            </a:extLst>
          </p:cNvPr>
          <p:cNvCxnSpPr/>
          <p:nvPr/>
        </p:nvCxnSpPr>
        <p:spPr bwMode="auto">
          <a:xfrm>
            <a:off x="5298649" y="3559804"/>
            <a:ext cx="568751"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3" name="Picture 2" descr="Graphical user interface, application&#10;&#10;Description automatically generated">
            <a:extLst>
              <a:ext uri="{FF2B5EF4-FFF2-40B4-BE49-F238E27FC236}">
                <a16:creationId xmlns:a16="http://schemas.microsoft.com/office/drawing/2014/main" id="{A522A937-13D1-0449-9D5F-5991BF6FC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0"/>
            <a:ext cx="3302000" cy="4533900"/>
          </a:xfrm>
          <a:prstGeom prst="rect">
            <a:avLst/>
          </a:prstGeom>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vertebrate, worm&#10;&#10;Description automatically generated">
            <a:extLst>
              <a:ext uri="{FF2B5EF4-FFF2-40B4-BE49-F238E27FC236}">
                <a16:creationId xmlns:a16="http://schemas.microsoft.com/office/drawing/2014/main" id="{BD45E923-C3E6-C34E-A337-29617F235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892"/>
            <a:ext cx="12192001" cy="6888892"/>
          </a:xfrm>
          <a:prstGeom prst="rect">
            <a:avLst/>
          </a:prstGeom>
        </p:spPr>
      </p:pic>
      <p:sp>
        <p:nvSpPr>
          <p:cNvPr id="3" name="Rectangle 2">
            <a:extLst>
              <a:ext uri="{FF2B5EF4-FFF2-40B4-BE49-F238E27FC236}">
                <a16:creationId xmlns:a16="http://schemas.microsoft.com/office/drawing/2014/main" id="{3A274BD0-7E7F-394E-8E19-AEFEAEF309D0}"/>
              </a:ext>
            </a:extLst>
          </p:cNvPr>
          <p:cNvSpPr/>
          <p:nvPr/>
        </p:nvSpPr>
        <p:spPr bwMode="auto">
          <a:xfrm>
            <a:off x="8534400" y="4990699"/>
            <a:ext cx="3657600" cy="457200"/>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5" name="TextBox 4">
            <a:extLst>
              <a:ext uri="{FF2B5EF4-FFF2-40B4-BE49-F238E27FC236}">
                <a16:creationId xmlns:a16="http://schemas.microsoft.com/office/drawing/2014/main" id="{481A2670-8985-2E44-A988-D32A4F443418}"/>
              </a:ext>
            </a:extLst>
          </p:cNvPr>
          <p:cNvSpPr txBox="1"/>
          <p:nvPr/>
        </p:nvSpPr>
        <p:spPr>
          <a:xfrm>
            <a:off x="8458200" y="3466699"/>
            <a:ext cx="4876800" cy="1292662"/>
          </a:xfrm>
          <a:prstGeom prst="rect">
            <a:avLst/>
          </a:prstGeom>
          <a:noFill/>
        </p:spPr>
        <p:txBody>
          <a:bodyPr wrap="square" rtlCol="0">
            <a:spAutoFit/>
          </a:bodyPr>
          <a:lstStyle/>
          <a:p>
            <a:r>
              <a:rPr lang="en-US" sz="4800" b="1" dirty="0">
                <a:latin typeface="Helvetica" pitchFamily="2" charset="0"/>
                <a:ea typeface="Helvetica Neue" panose="02000503000000020004" pitchFamily="2" charset="0"/>
                <a:cs typeface="Helvetica Neue" panose="02000503000000020004" pitchFamily="2" charset="0"/>
              </a:rPr>
              <a:t>Galaxies</a:t>
            </a:r>
          </a:p>
          <a:p>
            <a:r>
              <a:rPr lang="en-US" sz="3000" dirty="0">
                <a:latin typeface="Helvetica" pitchFamily="2" charset="0"/>
                <a:ea typeface="Helvetica Neue" panose="02000503000000020004" pitchFamily="2" charset="0"/>
                <a:cs typeface="Helvetica Neue" panose="02000503000000020004" pitchFamily="2" charset="0"/>
              </a:rPr>
              <a:t>by the millions</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ifferent&#10;&#10;Description automatically generated">
            <a:extLst>
              <a:ext uri="{FF2B5EF4-FFF2-40B4-BE49-F238E27FC236}">
                <a16:creationId xmlns:a16="http://schemas.microsoft.com/office/drawing/2014/main" id="{C8BF0944-3FCA-5944-844F-849CB76A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 y="0"/>
            <a:ext cx="12192736" cy="6857586"/>
          </a:xfrm>
          <a:prstGeom prst="rect">
            <a:avLst/>
          </a:prstGeom>
        </p:spPr>
      </p:pic>
      <p:sp>
        <p:nvSpPr>
          <p:cNvPr id="2" name="TextBox 1">
            <a:extLst>
              <a:ext uri="{FF2B5EF4-FFF2-40B4-BE49-F238E27FC236}">
                <a16:creationId xmlns:a16="http://schemas.microsoft.com/office/drawing/2014/main" id="{153D2FC6-2E66-DF4B-80F4-88BA896C4EF4}"/>
              </a:ext>
            </a:extLst>
          </p:cNvPr>
          <p:cNvSpPr txBox="1"/>
          <p:nvPr/>
        </p:nvSpPr>
        <p:spPr>
          <a:xfrm>
            <a:off x="8267700" y="2626980"/>
            <a:ext cx="3657600" cy="1200329"/>
          </a:xfrm>
          <a:prstGeom prst="rect">
            <a:avLst/>
          </a:prstGeom>
          <a:noFill/>
        </p:spPr>
        <p:txBody>
          <a:bodyPr wrap="square" rtlCol="0">
            <a:spAutoFit/>
          </a:bodyPr>
          <a:lstStyle/>
          <a:p>
            <a:r>
              <a:rPr lang="en-US" sz="3600" b="1" spc="300" dirty="0">
                <a:latin typeface="Helvetica" pitchFamily="2" charset="0"/>
                <a:ea typeface="Helvetica Neue" panose="02000503000000020004" pitchFamily="2" charset="0"/>
                <a:cs typeface="Helvetica Neue" panose="02000503000000020004" pitchFamily="2" charset="0"/>
              </a:rPr>
              <a:t>The Bigger</a:t>
            </a:r>
          </a:p>
          <a:p>
            <a:r>
              <a:rPr lang="en-US" sz="3600" b="1" spc="300" dirty="0">
                <a:latin typeface="Helvetica" pitchFamily="2" charset="0"/>
                <a:ea typeface="Helvetica Neue" panose="02000503000000020004" pitchFamily="2" charset="0"/>
                <a:cs typeface="Helvetica Neue" panose="02000503000000020004" pitchFamily="2" charset="0"/>
              </a:rPr>
              <a:t>Picture</a:t>
            </a:r>
          </a:p>
        </p:txBody>
      </p:sp>
      <p:sp>
        <p:nvSpPr>
          <p:cNvPr id="4" name="TextBox 3">
            <a:extLst>
              <a:ext uri="{FF2B5EF4-FFF2-40B4-BE49-F238E27FC236}">
                <a16:creationId xmlns:a16="http://schemas.microsoft.com/office/drawing/2014/main" id="{5D767BD3-CB24-AC44-8675-25D1716CEE6C}"/>
              </a:ext>
            </a:extLst>
          </p:cNvPr>
          <p:cNvSpPr txBox="1"/>
          <p:nvPr/>
        </p:nvSpPr>
        <p:spPr>
          <a:xfrm>
            <a:off x="8267700" y="3877701"/>
            <a:ext cx="3581400" cy="338554"/>
          </a:xfrm>
          <a:prstGeom prst="rect">
            <a:avLst/>
          </a:prstGeom>
          <a:noFill/>
        </p:spPr>
        <p:txBody>
          <a:bodyPr wrap="square" rtlCol="0">
            <a:spAutoFit/>
          </a:bodyPr>
          <a:lstStyle/>
          <a:p>
            <a:r>
              <a:rPr lang="en-US" sz="1600" dirty="0">
                <a:cs typeface="Arial" panose="020B0604020202020204" pitchFamily="34" charset="0"/>
              </a:rPr>
              <a:t>200x HUBBLE’S INFRARED VIEW </a:t>
            </a:r>
          </a:p>
        </p:txBody>
      </p:sp>
      <p:sp>
        <p:nvSpPr>
          <p:cNvPr id="5" name="TextBox 4">
            <a:extLst>
              <a:ext uri="{FF2B5EF4-FFF2-40B4-BE49-F238E27FC236}">
                <a16:creationId xmlns:a16="http://schemas.microsoft.com/office/drawing/2014/main" id="{4FD927EF-F0AF-424C-A8A0-59320876ABF4}"/>
              </a:ext>
            </a:extLst>
          </p:cNvPr>
          <p:cNvSpPr txBox="1"/>
          <p:nvPr/>
        </p:nvSpPr>
        <p:spPr>
          <a:xfrm>
            <a:off x="10896600" y="1844133"/>
            <a:ext cx="1447800" cy="307777"/>
          </a:xfrm>
          <a:prstGeom prst="rect">
            <a:avLst/>
          </a:prstGeom>
          <a:noFill/>
        </p:spPr>
        <p:txBody>
          <a:bodyPr wrap="square" rtlCol="0">
            <a:spAutoFit/>
          </a:bodyPr>
          <a:lstStyle/>
          <a:p>
            <a:r>
              <a:rPr lang="en-US" sz="1400" dirty="0"/>
              <a:t>ROMAN</a:t>
            </a:r>
          </a:p>
        </p:txBody>
      </p:sp>
      <p:sp>
        <p:nvSpPr>
          <p:cNvPr id="7" name="TextBox 6">
            <a:extLst>
              <a:ext uri="{FF2B5EF4-FFF2-40B4-BE49-F238E27FC236}">
                <a16:creationId xmlns:a16="http://schemas.microsoft.com/office/drawing/2014/main" id="{A8A2CCF6-19B7-5540-98B3-C4CE7449E5DA}"/>
              </a:ext>
            </a:extLst>
          </p:cNvPr>
          <p:cNvSpPr txBox="1"/>
          <p:nvPr/>
        </p:nvSpPr>
        <p:spPr>
          <a:xfrm>
            <a:off x="5867400" y="5940623"/>
            <a:ext cx="1447800" cy="307777"/>
          </a:xfrm>
          <a:prstGeom prst="rect">
            <a:avLst/>
          </a:prstGeom>
          <a:noFill/>
        </p:spPr>
        <p:txBody>
          <a:bodyPr wrap="square" rtlCol="0">
            <a:spAutoFit/>
          </a:bodyPr>
          <a:lstStyle/>
          <a:p>
            <a:r>
              <a:rPr lang="en-US" sz="1400" dirty="0">
                <a:cs typeface="Arial" panose="020B0604020202020204" pitchFamily="34" charset="0"/>
              </a:rPr>
              <a:t>HUBBLE</a:t>
            </a:r>
          </a:p>
        </p:txBody>
      </p:sp>
      <p:cxnSp>
        <p:nvCxnSpPr>
          <p:cNvPr id="9" name="Straight Connector 8">
            <a:extLst>
              <a:ext uri="{FF2B5EF4-FFF2-40B4-BE49-F238E27FC236}">
                <a16:creationId xmlns:a16="http://schemas.microsoft.com/office/drawing/2014/main" id="{CD9759A5-66DC-5C47-9E82-237F6B957EEA}"/>
              </a:ext>
            </a:extLst>
          </p:cNvPr>
          <p:cNvCxnSpPr>
            <a:cxnSpLocks/>
          </p:cNvCxnSpPr>
          <p:nvPr/>
        </p:nvCxnSpPr>
        <p:spPr bwMode="auto">
          <a:xfrm>
            <a:off x="10058400" y="2181999"/>
            <a:ext cx="1600200" cy="0"/>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F3C86285-EC41-AE41-B215-1C285677547D}"/>
              </a:ext>
            </a:extLst>
          </p:cNvPr>
          <p:cNvCxnSpPr>
            <a:cxnSpLocks/>
          </p:cNvCxnSpPr>
          <p:nvPr/>
        </p:nvCxnSpPr>
        <p:spPr bwMode="auto">
          <a:xfrm>
            <a:off x="10058400" y="1905000"/>
            <a:ext cx="0" cy="276999"/>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F1F01143-5C40-EB48-80E8-68FDFD23E274}"/>
              </a:ext>
            </a:extLst>
          </p:cNvPr>
          <p:cNvCxnSpPr>
            <a:cxnSpLocks/>
          </p:cNvCxnSpPr>
          <p:nvPr/>
        </p:nvCxnSpPr>
        <p:spPr bwMode="auto">
          <a:xfrm>
            <a:off x="4882243" y="6248400"/>
            <a:ext cx="1823357" cy="0"/>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B4B2755-4F98-534C-9BB4-263E0C58AE31}"/>
              </a:ext>
            </a:extLst>
          </p:cNvPr>
          <p:cNvCxnSpPr/>
          <p:nvPr/>
        </p:nvCxnSpPr>
        <p:spPr bwMode="auto">
          <a:xfrm>
            <a:off x="10858500" y="2181999"/>
            <a:ext cx="914400" cy="914400"/>
          </a:xfrm>
          <a:prstGeom prst="line">
            <a:avLst/>
          </a:prstGeom>
          <a:noFill/>
          <a:ln w="9525" cap="flat" cmpd="sng" algn="ctr">
            <a:noFill/>
            <a:prstDash val="solid"/>
            <a:round/>
            <a:headEnd type="none" w="med" len="med"/>
            <a:tailEnd type="none" w="med" len="med"/>
          </a:ln>
          <a:effectLst/>
        </p:spPr>
      </p:cxnSp>
      <p:sp>
        <p:nvSpPr>
          <p:cNvPr id="17" name="Rectangle 16">
            <a:extLst>
              <a:ext uri="{FF2B5EF4-FFF2-40B4-BE49-F238E27FC236}">
                <a16:creationId xmlns:a16="http://schemas.microsoft.com/office/drawing/2014/main" id="{DFFD0161-FA85-C242-A1B7-73CB90D6A126}"/>
              </a:ext>
            </a:extLst>
          </p:cNvPr>
          <p:cNvSpPr/>
          <p:nvPr/>
        </p:nvSpPr>
        <p:spPr bwMode="auto">
          <a:xfrm>
            <a:off x="10861610" y="4724400"/>
            <a:ext cx="685800" cy="2132235"/>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cxnSp>
        <p:nvCxnSpPr>
          <p:cNvPr id="18" name="Straight Connector 17">
            <a:extLst>
              <a:ext uri="{FF2B5EF4-FFF2-40B4-BE49-F238E27FC236}">
                <a16:creationId xmlns:a16="http://schemas.microsoft.com/office/drawing/2014/main" id="{7D39DD94-09F4-1B4B-B348-0C0E752BAF2E}"/>
              </a:ext>
            </a:extLst>
          </p:cNvPr>
          <p:cNvCxnSpPr>
            <a:cxnSpLocks/>
          </p:cNvCxnSpPr>
          <p:nvPr/>
        </p:nvCxnSpPr>
        <p:spPr bwMode="auto">
          <a:xfrm>
            <a:off x="6705600" y="1676400"/>
            <a:ext cx="2286000" cy="0"/>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326F4DEB-A84F-E046-9BB4-F3FBC9AEB9B0}"/>
              </a:ext>
            </a:extLst>
          </p:cNvPr>
          <p:cNvCxnSpPr>
            <a:cxnSpLocks/>
          </p:cNvCxnSpPr>
          <p:nvPr/>
        </p:nvCxnSpPr>
        <p:spPr bwMode="auto">
          <a:xfrm>
            <a:off x="4267200" y="3808635"/>
            <a:ext cx="0" cy="1601565"/>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light, table, photo, small&#10;&#10;Description automatically generated">
            <a:extLst>
              <a:ext uri="{FF2B5EF4-FFF2-40B4-BE49-F238E27FC236}">
                <a16:creationId xmlns:a16="http://schemas.microsoft.com/office/drawing/2014/main" id="{9F68F251-09BD-0F42-B383-9FD73B9EB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138" y="10886"/>
            <a:ext cx="8606862" cy="6836221"/>
          </a:xfrm>
          <a:prstGeom prst="rect">
            <a:avLst/>
          </a:prstGeom>
        </p:spPr>
      </p:pic>
      <p:sp>
        <p:nvSpPr>
          <p:cNvPr id="10" name="TextBox 9">
            <a:extLst>
              <a:ext uri="{FF2B5EF4-FFF2-40B4-BE49-F238E27FC236}">
                <a16:creationId xmlns:a16="http://schemas.microsoft.com/office/drawing/2014/main" id="{AEDC8A02-7A12-8846-B087-657FF467BC87}"/>
              </a:ext>
            </a:extLst>
          </p:cNvPr>
          <p:cNvSpPr txBox="1"/>
          <p:nvPr/>
        </p:nvSpPr>
        <p:spPr>
          <a:xfrm>
            <a:off x="8458200" y="1524000"/>
            <a:ext cx="2819400" cy="261610"/>
          </a:xfrm>
          <a:prstGeom prst="rect">
            <a:avLst/>
          </a:prstGeom>
          <a:noFill/>
        </p:spPr>
        <p:txBody>
          <a:bodyPr wrap="square" rtlCol="0">
            <a:spAutoFit/>
          </a:bodyPr>
          <a:lstStyle/>
          <a:p>
            <a:r>
              <a:rPr lang="en-US" sz="1100" dirty="0"/>
              <a:t>Hubble’s view of Rubin's galaxy</a:t>
            </a:r>
          </a:p>
        </p:txBody>
      </p:sp>
      <p:sp>
        <p:nvSpPr>
          <p:cNvPr id="11" name="TextBox 10">
            <a:extLst>
              <a:ext uri="{FF2B5EF4-FFF2-40B4-BE49-F238E27FC236}">
                <a16:creationId xmlns:a16="http://schemas.microsoft.com/office/drawing/2014/main" id="{AB85D6F8-EE62-824D-BC2D-21EDED97C1FF}"/>
              </a:ext>
            </a:extLst>
          </p:cNvPr>
          <p:cNvSpPr txBox="1"/>
          <p:nvPr/>
        </p:nvSpPr>
        <p:spPr>
          <a:xfrm>
            <a:off x="6858000" y="6019800"/>
            <a:ext cx="2057400" cy="261610"/>
          </a:xfrm>
          <a:prstGeom prst="rect">
            <a:avLst/>
          </a:prstGeom>
          <a:noFill/>
        </p:spPr>
        <p:txBody>
          <a:bodyPr wrap="square" rtlCol="0">
            <a:spAutoFit/>
          </a:bodyPr>
          <a:lstStyle/>
          <a:p>
            <a:pPr algn="ctr"/>
            <a:r>
              <a:rPr lang="en-US" sz="1100" dirty="0"/>
              <a:t>Roman's Field of View</a:t>
            </a:r>
          </a:p>
        </p:txBody>
      </p:sp>
      <p:sp>
        <p:nvSpPr>
          <p:cNvPr id="14" name="TextBox 13">
            <a:extLst>
              <a:ext uri="{FF2B5EF4-FFF2-40B4-BE49-F238E27FC236}">
                <a16:creationId xmlns:a16="http://schemas.microsoft.com/office/drawing/2014/main" id="{295423AC-D83B-BB4C-8AE1-50FE05C0B747}"/>
              </a:ext>
            </a:extLst>
          </p:cNvPr>
          <p:cNvSpPr txBox="1"/>
          <p:nvPr/>
        </p:nvSpPr>
        <p:spPr>
          <a:xfrm>
            <a:off x="8496300" y="2748290"/>
            <a:ext cx="2476500" cy="261610"/>
          </a:xfrm>
          <a:prstGeom prst="rect">
            <a:avLst/>
          </a:prstGeom>
          <a:noFill/>
        </p:spPr>
        <p:txBody>
          <a:bodyPr wrap="square" rtlCol="0">
            <a:spAutoFit/>
          </a:bodyPr>
          <a:lstStyle/>
          <a:p>
            <a:r>
              <a:rPr lang="en-US" sz="1100" dirty="0"/>
              <a:t>Possible extent of Rubin's halo</a:t>
            </a:r>
          </a:p>
        </p:txBody>
      </p:sp>
      <p:sp>
        <p:nvSpPr>
          <p:cNvPr id="15" name="TextBox 14">
            <a:extLst>
              <a:ext uri="{FF2B5EF4-FFF2-40B4-BE49-F238E27FC236}">
                <a16:creationId xmlns:a16="http://schemas.microsoft.com/office/drawing/2014/main" id="{64214987-CC2A-F741-9492-49933172F48D}"/>
              </a:ext>
            </a:extLst>
          </p:cNvPr>
          <p:cNvSpPr txBox="1"/>
          <p:nvPr/>
        </p:nvSpPr>
        <p:spPr>
          <a:xfrm>
            <a:off x="685800" y="5965939"/>
            <a:ext cx="2895600" cy="369332"/>
          </a:xfrm>
          <a:prstGeom prst="rect">
            <a:avLst/>
          </a:prstGeom>
          <a:noFill/>
        </p:spPr>
        <p:txBody>
          <a:bodyPr wrap="square" rtlCol="0">
            <a:spAutoFit/>
          </a:bodyPr>
          <a:lstStyle/>
          <a:p>
            <a:pPr algn="r"/>
            <a:r>
              <a:rPr lang="en-US" sz="1800" dirty="0">
                <a:cs typeface="Arial" panose="020B0604020202020204" pitchFamily="34" charset="0"/>
              </a:rPr>
              <a:t>The Local Universe</a:t>
            </a:r>
          </a:p>
        </p:txBody>
      </p:sp>
      <p:cxnSp>
        <p:nvCxnSpPr>
          <p:cNvPr id="19" name="Straight Connector 18">
            <a:extLst>
              <a:ext uri="{FF2B5EF4-FFF2-40B4-BE49-F238E27FC236}">
                <a16:creationId xmlns:a16="http://schemas.microsoft.com/office/drawing/2014/main" id="{D5BFF89E-3C29-6845-BF53-C2C1FAC468ED}"/>
              </a:ext>
            </a:extLst>
          </p:cNvPr>
          <p:cNvCxnSpPr>
            <a:cxnSpLocks/>
          </p:cNvCxnSpPr>
          <p:nvPr/>
        </p:nvCxnSpPr>
        <p:spPr bwMode="auto">
          <a:xfrm>
            <a:off x="0" y="6400800"/>
            <a:ext cx="3479931"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35135F52-5F70-8B41-88FF-78E1C0182AE7}"/>
              </a:ext>
            </a:extLst>
          </p:cNvPr>
          <p:cNvCxnSpPr/>
          <p:nvPr/>
        </p:nvCxnSpPr>
        <p:spPr bwMode="auto">
          <a:xfrm>
            <a:off x="8229600" y="2879095"/>
            <a:ext cx="0" cy="5499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654E2AA6-C469-DD44-9561-C95A2DB33461}"/>
              </a:ext>
            </a:extLst>
          </p:cNvPr>
          <p:cNvCxnSpPr>
            <a:endCxn id="14" idx="1"/>
          </p:cNvCxnSpPr>
          <p:nvPr/>
        </p:nvCxnSpPr>
        <p:spPr bwMode="auto">
          <a:xfrm>
            <a:off x="8229600" y="2879095"/>
            <a:ext cx="266700"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3D66DA31-673D-F140-80BA-E56D259E2F27}"/>
              </a:ext>
            </a:extLst>
          </p:cNvPr>
          <p:cNvCxnSpPr/>
          <p:nvPr/>
        </p:nvCxnSpPr>
        <p:spPr bwMode="auto">
          <a:xfrm>
            <a:off x="7029450" y="1654805"/>
            <a:ext cx="1428750"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EBD849CD-75F0-0B41-9903-101C17B562CD}"/>
              </a:ext>
            </a:extLst>
          </p:cNvPr>
          <p:cNvCxnSpPr>
            <a:cxnSpLocks/>
          </p:cNvCxnSpPr>
          <p:nvPr/>
        </p:nvCxnSpPr>
        <p:spPr bwMode="auto">
          <a:xfrm>
            <a:off x="6248400" y="6150605"/>
            <a:ext cx="838200"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B5D7EFDF-D9EB-144A-A630-9976B3C30149}"/>
              </a:ext>
            </a:extLst>
          </p:cNvPr>
          <p:cNvCxnSpPr>
            <a:cxnSpLocks/>
          </p:cNvCxnSpPr>
          <p:nvPr/>
        </p:nvCxnSpPr>
        <p:spPr bwMode="auto">
          <a:xfrm>
            <a:off x="8686800" y="6150605"/>
            <a:ext cx="838200"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3" name="Picture 2" descr="Graphical user interface, application&#10;&#10;Description automatically generated">
            <a:extLst>
              <a:ext uri="{FF2B5EF4-FFF2-40B4-BE49-F238E27FC236}">
                <a16:creationId xmlns:a16="http://schemas.microsoft.com/office/drawing/2014/main" id="{532000D5-BEAC-D244-82C0-0500CF1AA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10886"/>
            <a:ext cx="3327400" cy="4508500"/>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1AA800-9C3F-F54B-8631-EDD673707842}"/>
              </a:ext>
            </a:extLst>
          </p:cNvPr>
          <p:cNvSpPr/>
          <p:nvPr/>
        </p:nvSpPr>
        <p:spPr bwMode="auto">
          <a:xfrm>
            <a:off x="1371600" y="5562600"/>
            <a:ext cx="9448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D84E5D3E-3116-1F41-86A1-241D8239E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303" y="1371600"/>
            <a:ext cx="9211732" cy="5181599"/>
          </a:xfrm>
          <a:prstGeom prst="rect">
            <a:avLst/>
          </a:prstGeom>
        </p:spPr>
      </p:pic>
      <p:sp>
        <p:nvSpPr>
          <p:cNvPr id="9" name="TextBox 8">
            <a:extLst>
              <a:ext uri="{FF2B5EF4-FFF2-40B4-BE49-F238E27FC236}">
                <a16:creationId xmlns:a16="http://schemas.microsoft.com/office/drawing/2014/main" id="{A498ED33-EFBF-8746-AFB0-532980D1C0DF}"/>
              </a:ext>
            </a:extLst>
          </p:cNvPr>
          <p:cNvSpPr txBox="1"/>
          <p:nvPr/>
        </p:nvSpPr>
        <p:spPr>
          <a:xfrm>
            <a:off x="7505700" y="438096"/>
            <a:ext cx="2895600" cy="369332"/>
          </a:xfrm>
          <a:prstGeom prst="rect">
            <a:avLst/>
          </a:prstGeom>
          <a:noFill/>
        </p:spPr>
        <p:txBody>
          <a:bodyPr wrap="square" rtlCol="0">
            <a:spAutoFit/>
          </a:bodyPr>
          <a:lstStyle/>
          <a:p>
            <a:r>
              <a:rPr lang="en-US" sz="1800" dirty="0">
                <a:cs typeface="Arial" panose="020B0604020202020204" pitchFamily="34" charset="0"/>
              </a:rPr>
              <a:t>Galactic Diversity</a:t>
            </a:r>
          </a:p>
        </p:txBody>
      </p:sp>
      <p:cxnSp>
        <p:nvCxnSpPr>
          <p:cNvPr id="12" name="Straight Connector 11">
            <a:extLst>
              <a:ext uri="{FF2B5EF4-FFF2-40B4-BE49-F238E27FC236}">
                <a16:creationId xmlns:a16="http://schemas.microsoft.com/office/drawing/2014/main" id="{616BEFE1-5689-914A-BDC5-F4F39FC7F386}"/>
              </a:ext>
            </a:extLst>
          </p:cNvPr>
          <p:cNvCxnSpPr>
            <a:cxnSpLocks/>
          </p:cNvCxnSpPr>
          <p:nvPr/>
        </p:nvCxnSpPr>
        <p:spPr bwMode="auto">
          <a:xfrm>
            <a:off x="7620000" y="922540"/>
            <a:ext cx="4572000" cy="0"/>
          </a:xfrm>
          <a:prstGeom prst="line">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10" name="Picture 9" descr="Graphical user interface, application&#10;&#10;Description automatically generated">
            <a:extLst>
              <a:ext uri="{FF2B5EF4-FFF2-40B4-BE49-F238E27FC236}">
                <a16:creationId xmlns:a16="http://schemas.microsoft.com/office/drawing/2014/main" id="{01DF72BA-8E91-DE49-B316-03C70BFC4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0"/>
            <a:ext cx="3327400" cy="4508500"/>
          </a:xfrm>
          <a:prstGeom prst="rect">
            <a:avLst/>
          </a:prstGeom>
        </p:spPr>
      </p:pic>
    </p:spTree>
    <p:extLst>
      <p:ext uri="{BB962C8B-B14F-4D97-AF65-F5344CB8AC3E}">
        <p14:creationId xmlns:p14="http://schemas.microsoft.com/office/powerpoint/2010/main" val="402250930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6555F-9F45-BC4F-B8C5-1A972CC5B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585913"/>
            <a:ext cx="9372600" cy="5272088"/>
          </a:xfrm>
          <a:prstGeom prst="rect">
            <a:avLst/>
          </a:prstGeom>
        </p:spPr>
      </p:pic>
      <p:sp>
        <p:nvSpPr>
          <p:cNvPr id="7" name="TextBox 6">
            <a:extLst>
              <a:ext uri="{FF2B5EF4-FFF2-40B4-BE49-F238E27FC236}">
                <a16:creationId xmlns:a16="http://schemas.microsoft.com/office/drawing/2014/main" id="{A06634C2-43C7-1240-B95B-97354F948820}"/>
              </a:ext>
            </a:extLst>
          </p:cNvPr>
          <p:cNvSpPr txBox="1"/>
          <p:nvPr/>
        </p:nvSpPr>
        <p:spPr>
          <a:xfrm>
            <a:off x="7162800" y="463034"/>
            <a:ext cx="2895600" cy="369332"/>
          </a:xfrm>
          <a:prstGeom prst="rect">
            <a:avLst/>
          </a:prstGeom>
          <a:noFill/>
        </p:spPr>
        <p:txBody>
          <a:bodyPr wrap="square" rtlCol="0">
            <a:spAutoFit/>
          </a:bodyPr>
          <a:lstStyle/>
          <a:p>
            <a:r>
              <a:rPr lang="en-US" sz="1800" dirty="0">
                <a:cs typeface="Arial" panose="020B0604020202020204" pitchFamily="34" charset="0"/>
              </a:rPr>
              <a:t>The Early Universe</a:t>
            </a:r>
          </a:p>
        </p:txBody>
      </p:sp>
      <p:cxnSp>
        <p:nvCxnSpPr>
          <p:cNvPr id="9" name="Straight Connector 8">
            <a:extLst>
              <a:ext uri="{FF2B5EF4-FFF2-40B4-BE49-F238E27FC236}">
                <a16:creationId xmlns:a16="http://schemas.microsoft.com/office/drawing/2014/main" id="{D85D7961-BC64-D14C-811A-E5936B9D770D}"/>
              </a:ext>
            </a:extLst>
          </p:cNvPr>
          <p:cNvCxnSpPr>
            <a:cxnSpLocks/>
          </p:cNvCxnSpPr>
          <p:nvPr/>
        </p:nvCxnSpPr>
        <p:spPr bwMode="auto">
          <a:xfrm>
            <a:off x="7239000" y="922540"/>
            <a:ext cx="4953000" cy="0"/>
          </a:xfrm>
          <a:prstGeom prst="line">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8" name="Picture 7" descr="Graphical user interface, application&#10;&#10;Description automatically generated">
            <a:extLst>
              <a:ext uri="{FF2B5EF4-FFF2-40B4-BE49-F238E27FC236}">
                <a16:creationId xmlns:a16="http://schemas.microsoft.com/office/drawing/2014/main" id="{3260702A-7F16-B64A-BA46-4CD0373C6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0"/>
            <a:ext cx="3327400" cy="4508500"/>
          </a:xfrm>
          <a:prstGeom prst="rect">
            <a:avLst/>
          </a:prstGeom>
        </p:spPr>
      </p:pic>
      <p:sp>
        <p:nvSpPr>
          <p:cNvPr id="2" name="TextBox 1">
            <a:extLst>
              <a:ext uri="{FF2B5EF4-FFF2-40B4-BE49-F238E27FC236}">
                <a16:creationId xmlns:a16="http://schemas.microsoft.com/office/drawing/2014/main" id="{56A409AA-6173-C740-857B-8B3ECAE6F487}"/>
              </a:ext>
            </a:extLst>
          </p:cNvPr>
          <p:cNvSpPr txBox="1"/>
          <p:nvPr/>
        </p:nvSpPr>
        <p:spPr>
          <a:xfrm>
            <a:off x="8077200" y="6030499"/>
            <a:ext cx="2209800" cy="307777"/>
          </a:xfrm>
          <a:prstGeom prst="rect">
            <a:avLst/>
          </a:prstGeom>
          <a:noFill/>
        </p:spPr>
        <p:txBody>
          <a:bodyPr wrap="square" rtlCol="0">
            <a:spAutoFit/>
          </a:bodyPr>
          <a:lstStyle/>
          <a:p>
            <a:pPr algn="ctr"/>
            <a:r>
              <a:rPr lang="en-US" sz="1400" dirty="0"/>
              <a:t>Roman field of view</a:t>
            </a:r>
          </a:p>
        </p:txBody>
      </p:sp>
      <p:sp>
        <p:nvSpPr>
          <p:cNvPr id="3" name="TextBox 2">
            <a:extLst>
              <a:ext uri="{FF2B5EF4-FFF2-40B4-BE49-F238E27FC236}">
                <a16:creationId xmlns:a16="http://schemas.microsoft.com/office/drawing/2014/main" id="{71AB55A6-0944-D747-937D-7BAB4019D076}"/>
              </a:ext>
            </a:extLst>
          </p:cNvPr>
          <p:cNvSpPr txBox="1"/>
          <p:nvPr/>
        </p:nvSpPr>
        <p:spPr>
          <a:xfrm>
            <a:off x="5943600" y="1864182"/>
            <a:ext cx="2819400" cy="307777"/>
          </a:xfrm>
          <a:prstGeom prst="rect">
            <a:avLst/>
          </a:prstGeom>
          <a:noFill/>
        </p:spPr>
        <p:txBody>
          <a:bodyPr wrap="square" rtlCol="0">
            <a:spAutoFit/>
          </a:bodyPr>
          <a:lstStyle/>
          <a:p>
            <a:pPr algn="ctr"/>
            <a:r>
              <a:rPr lang="en-US" sz="1400" dirty="0"/>
              <a:t>Hubble Ultra Deep Field</a:t>
            </a:r>
          </a:p>
        </p:txBody>
      </p:sp>
      <p:cxnSp>
        <p:nvCxnSpPr>
          <p:cNvPr id="6" name="Straight Connector 5">
            <a:extLst>
              <a:ext uri="{FF2B5EF4-FFF2-40B4-BE49-F238E27FC236}">
                <a16:creationId xmlns:a16="http://schemas.microsoft.com/office/drawing/2014/main" id="{F4A9C18D-2EB7-264F-93B7-E55EB9A22CEB}"/>
              </a:ext>
            </a:extLst>
          </p:cNvPr>
          <p:cNvCxnSpPr>
            <a:cxnSpLocks/>
          </p:cNvCxnSpPr>
          <p:nvPr/>
        </p:nvCxnSpPr>
        <p:spPr bwMode="auto">
          <a:xfrm>
            <a:off x="6697363" y="6199776"/>
            <a:ext cx="1295400" cy="0"/>
          </a:xfrm>
          <a:prstGeom prst="line">
            <a:avLst/>
          </a:prstGeom>
          <a:ln w="19050">
            <a:solidFill>
              <a:srgbClr val="B964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7414DB-056C-594A-A712-C86021ABE6EF}"/>
              </a:ext>
            </a:extLst>
          </p:cNvPr>
          <p:cNvCxnSpPr>
            <a:cxnSpLocks/>
          </p:cNvCxnSpPr>
          <p:nvPr/>
        </p:nvCxnSpPr>
        <p:spPr bwMode="auto">
          <a:xfrm>
            <a:off x="6697363" y="6030499"/>
            <a:ext cx="0" cy="169277"/>
          </a:xfrm>
          <a:prstGeom prst="line">
            <a:avLst/>
          </a:prstGeom>
          <a:noFill/>
          <a:ln w="19050" cap="flat" cmpd="sng" algn="ctr">
            <a:solidFill>
              <a:srgbClr val="B964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58A15FB0-B9F8-F94C-9FA8-3D55CD6F859C}"/>
              </a:ext>
            </a:extLst>
          </p:cNvPr>
          <p:cNvCxnSpPr>
            <a:cxnSpLocks/>
          </p:cNvCxnSpPr>
          <p:nvPr/>
        </p:nvCxnSpPr>
        <p:spPr bwMode="auto">
          <a:xfrm>
            <a:off x="10210800" y="6211879"/>
            <a:ext cx="1295400" cy="0"/>
          </a:xfrm>
          <a:prstGeom prst="line">
            <a:avLst/>
          </a:prstGeom>
          <a:ln w="19050">
            <a:solidFill>
              <a:srgbClr val="B964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91CF99-2BAD-2D49-B95E-6CE0F364DFB2}"/>
              </a:ext>
            </a:extLst>
          </p:cNvPr>
          <p:cNvCxnSpPr>
            <a:cxnSpLocks/>
          </p:cNvCxnSpPr>
          <p:nvPr/>
        </p:nvCxnSpPr>
        <p:spPr bwMode="auto">
          <a:xfrm>
            <a:off x="11497962" y="6042602"/>
            <a:ext cx="0" cy="169277"/>
          </a:xfrm>
          <a:prstGeom prst="line">
            <a:avLst/>
          </a:prstGeom>
          <a:noFill/>
          <a:ln w="19050" cap="flat" cmpd="sng" algn="ctr">
            <a:solidFill>
              <a:srgbClr val="B964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B15CAEED-AA9E-6047-9443-12092538912E}"/>
              </a:ext>
            </a:extLst>
          </p:cNvPr>
          <p:cNvCxnSpPr>
            <a:cxnSpLocks/>
          </p:cNvCxnSpPr>
          <p:nvPr/>
        </p:nvCxnSpPr>
        <p:spPr bwMode="auto">
          <a:xfrm flipV="1">
            <a:off x="8769066" y="2018070"/>
            <a:ext cx="0" cy="1676401"/>
          </a:xfrm>
          <a:prstGeom prst="line">
            <a:avLst/>
          </a:prstGeom>
          <a:ln w="127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4CC45F25-B01D-F843-9DD6-31D2CF866998}"/>
              </a:ext>
            </a:extLst>
          </p:cNvPr>
          <p:cNvCxnSpPr/>
          <p:nvPr/>
        </p:nvCxnSpPr>
        <p:spPr bwMode="auto">
          <a:xfrm>
            <a:off x="8382000" y="2018070"/>
            <a:ext cx="381000" cy="0"/>
          </a:xfrm>
          <a:prstGeom prst="line">
            <a:avLst/>
          </a:prstGeom>
          <a:noFill/>
          <a:ln w="9525" cap="flat" cmpd="sng" algn="ctr">
            <a:solidFill>
              <a:srgbClr val="0070C0"/>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79155168-3362-9947-8F3F-7DDC6C926D6C}"/>
              </a:ext>
            </a:extLst>
          </p:cNvPr>
          <p:cNvSpPr txBox="1"/>
          <p:nvPr/>
        </p:nvSpPr>
        <p:spPr>
          <a:xfrm>
            <a:off x="10188614" y="1864181"/>
            <a:ext cx="1981201" cy="307777"/>
          </a:xfrm>
          <a:prstGeom prst="rect">
            <a:avLst/>
          </a:prstGeom>
          <a:noFill/>
        </p:spPr>
        <p:txBody>
          <a:bodyPr wrap="square" rtlCol="0">
            <a:spAutoFit/>
          </a:bodyPr>
          <a:lstStyle/>
          <a:p>
            <a:pPr algn="ctr"/>
            <a:r>
              <a:rPr lang="en-US" sz="1400" dirty="0"/>
              <a:t>Hubble Survey Area</a:t>
            </a:r>
          </a:p>
        </p:txBody>
      </p:sp>
      <p:cxnSp>
        <p:nvCxnSpPr>
          <p:cNvPr id="11" name="Straight Connector 10">
            <a:extLst>
              <a:ext uri="{FF2B5EF4-FFF2-40B4-BE49-F238E27FC236}">
                <a16:creationId xmlns:a16="http://schemas.microsoft.com/office/drawing/2014/main" id="{5008B8FD-2CFE-B54C-A968-CE5C1DAE0950}"/>
              </a:ext>
            </a:extLst>
          </p:cNvPr>
          <p:cNvCxnSpPr/>
          <p:nvPr/>
        </p:nvCxnSpPr>
        <p:spPr bwMode="auto">
          <a:xfrm>
            <a:off x="9829800" y="2667000"/>
            <a:ext cx="914400" cy="914400"/>
          </a:xfrm>
          <a:prstGeom prst="line">
            <a:avLst/>
          </a:prstGeom>
          <a:noFill/>
          <a:ln w="9525" cap="flat" cmpd="sng" algn="ctr">
            <a:no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61F4A597-171B-CE45-922E-6C33431B34B6}"/>
              </a:ext>
            </a:extLst>
          </p:cNvPr>
          <p:cNvCxnSpPr>
            <a:cxnSpLocks/>
          </p:cNvCxnSpPr>
          <p:nvPr/>
        </p:nvCxnSpPr>
        <p:spPr bwMode="auto">
          <a:xfrm flipV="1">
            <a:off x="9829800" y="2018070"/>
            <a:ext cx="0" cy="648930"/>
          </a:xfrm>
          <a:prstGeom prst="line">
            <a:avLst/>
          </a:prstGeom>
          <a:ln w="12700">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C41952B-EA93-324C-ADBC-FC12F7BDB5B4}"/>
              </a:ext>
            </a:extLst>
          </p:cNvPr>
          <p:cNvCxnSpPr/>
          <p:nvPr/>
        </p:nvCxnSpPr>
        <p:spPr bwMode="auto">
          <a:xfrm>
            <a:off x="9807614" y="2018069"/>
            <a:ext cx="381000" cy="0"/>
          </a:xfrm>
          <a:prstGeom prst="line">
            <a:avLst/>
          </a:prstGeom>
          <a:noFill/>
          <a:ln w="9525" cap="flat" cmpd="sng" algn="ctr">
            <a:solidFill>
              <a:schemeClr val="tx1"/>
            </a:solidFill>
            <a:prstDash val="solid"/>
            <a:round/>
            <a:headEnd type="none" w="med" len="med"/>
            <a:tailEnd type="none" w="med" len="med"/>
          </a:ln>
          <a:effectLst/>
        </p:spPr>
      </p:cxn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bble, light&#10;&#10;Description automatically generated">
            <a:extLst>
              <a:ext uri="{FF2B5EF4-FFF2-40B4-BE49-F238E27FC236}">
                <a16:creationId xmlns:a16="http://schemas.microsoft.com/office/drawing/2014/main" id="{45C2BA17-431E-784F-95F1-036814AA7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 y="0"/>
            <a:ext cx="12193472" cy="6858000"/>
          </a:xfrm>
          <a:prstGeom prst="rect">
            <a:avLst/>
          </a:prstGeom>
        </p:spPr>
      </p:pic>
      <p:sp>
        <p:nvSpPr>
          <p:cNvPr id="3" name="Rectangle 2">
            <a:extLst>
              <a:ext uri="{FF2B5EF4-FFF2-40B4-BE49-F238E27FC236}">
                <a16:creationId xmlns:a16="http://schemas.microsoft.com/office/drawing/2014/main" id="{7EDCA9B9-6123-C64F-BF4F-1BE060781DD6}"/>
              </a:ext>
            </a:extLst>
          </p:cNvPr>
          <p:cNvSpPr/>
          <p:nvPr/>
        </p:nvSpPr>
        <p:spPr bwMode="auto">
          <a:xfrm>
            <a:off x="8153400" y="5257800"/>
            <a:ext cx="4038600" cy="457200"/>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5" name="TextBox 4">
            <a:extLst>
              <a:ext uri="{FF2B5EF4-FFF2-40B4-BE49-F238E27FC236}">
                <a16:creationId xmlns:a16="http://schemas.microsoft.com/office/drawing/2014/main" id="{573E0111-1133-8443-85E3-0961D5087713}"/>
              </a:ext>
            </a:extLst>
          </p:cNvPr>
          <p:cNvSpPr txBox="1"/>
          <p:nvPr/>
        </p:nvSpPr>
        <p:spPr>
          <a:xfrm>
            <a:off x="8001000" y="3810000"/>
            <a:ext cx="4343400" cy="1323439"/>
          </a:xfrm>
          <a:prstGeom prst="rect">
            <a:avLst/>
          </a:prstGeom>
          <a:noFill/>
        </p:spPr>
        <p:txBody>
          <a:bodyPr wrap="square" rtlCol="0">
            <a:spAutoFit/>
          </a:bodyPr>
          <a:lstStyle/>
          <a:p>
            <a:r>
              <a:rPr lang="en-US" sz="4000" b="1" dirty="0">
                <a:latin typeface="Helvetica" pitchFamily="2" charset="0"/>
                <a:ea typeface="Helvetica Neue" panose="02000503000000020004" pitchFamily="2" charset="0"/>
                <a:cs typeface="Helvetica Neue" panose="02000503000000020004" pitchFamily="2" charset="0"/>
              </a:rPr>
              <a:t>Fundamental</a:t>
            </a:r>
          </a:p>
          <a:p>
            <a:r>
              <a:rPr lang="en-US" sz="4000" b="1" dirty="0">
                <a:latin typeface="Helvetica" pitchFamily="2" charset="0"/>
                <a:ea typeface="Helvetica Neue" panose="02000503000000020004" pitchFamily="2" charset="0"/>
                <a:cs typeface="Helvetica Neue" panose="02000503000000020004" pitchFamily="2" charset="0"/>
              </a:rPr>
              <a:t>Physics</a:t>
            </a:r>
          </a:p>
        </p:txBody>
      </p:sp>
    </p:spTree>
    <p:extLst>
      <p:ext uri="{BB962C8B-B14F-4D97-AF65-F5344CB8AC3E}">
        <p14:creationId xmlns:p14="http://schemas.microsoft.com/office/powerpoint/2010/main" val="28949583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3785AF83-93F7-144F-95D4-331F7137E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796" y="990600"/>
            <a:ext cx="8888204" cy="5548184"/>
          </a:xfrm>
          <a:prstGeom prst="rect">
            <a:avLst/>
          </a:prstGeom>
        </p:spPr>
      </p:pic>
      <p:sp>
        <p:nvSpPr>
          <p:cNvPr id="7" name="TextBox 6">
            <a:extLst>
              <a:ext uri="{FF2B5EF4-FFF2-40B4-BE49-F238E27FC236}">
                <a16:creationId xmlns:a16="http://schemas.microsoft.com/office/drawing/2014/main" id="{FAC2A260-5524-2048-8677-691122EB2CE3}"/>
              </a:ext>
            </a:extLst>
          </p:cNvPr>
          <p:cNvSpPr txBox="1"/>
          <p:nvPr/>
        </p:nvSpPr>
        <p:spPr>
          <a:xfrm>
            <a:off x="7162800" y="381000"/>
            <a:ext cx="3810000" cy="369332"/>
          </a:xfrm>
          <a:prstGeom prst="rect">
            <a:avLst/>
          </a:prstGeom>
          <a:noFill/>
        </p:spPr>
        <p:txBody>
          <a:bodyPr wrap="square" rtlCol="0">
            <a:spAutoFit/>
          </a:bodyPr>
          <a:lstStyle/>
          <a:p>
            <a:r>
              <a:rPr lang="en-US" sz="1800" dirty="0">
                <a:cs typeface="Arial" panose="020B0604020202020204" pitchFamily="34" charset="0"/>
              </a:rPr>
              <a:t>Structure of the Universe</a:t>
            </a:r>
          </a:p>
        </p:txBody>
      </p:sp>
      <p:cxnSp>
        <p:nvCxnSpPr>
          <p:cNvPr id="9" name="Straight Connector 8">
            <a:extLst>
              <a:ext uri="{FF2B5EF4-FFF2-40B4-BE49-F238E27FC236}">
                <a16:creationId xmlns:a16="http://schemas.microsoft.com/office/drawing/2014/main" id="{02ADAD04-28AB-DB41-A6E5-1EC94DDC10C3}"/>
              </a:ext>
            </a:extLst>
          </p:cNvPr>
          <p:cNvCxnSpPr>
            <a:cxnSpLocks/>
          </p:cNvCxnSpPr>
          <p:nvPr/>
        </p:nvCxnSpPr>
        <p:spPr bwMode="auto">
          <a:xfrm>
            <a:off x="7239000" y="840506"/>
            <a:ext cx="4953000" cy="0"/>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4" name="Picture 3" descr="Graphical user interface, application&#10;&#10;Description automatically generated">
            <a:extLst>
              <a:ext uri="{FF2B5EF4-FFF2-40B4-BE49-F238E27FC236}">
                <a16:creationId xmlns:a16="http://schemas.microsoft.com/office/drawing/2014/main" id="{197985BE-6DCF-F641-8E3C-E7D675AC1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0"/>
            <a:ext cx="3302000" cy="48768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low confidence">
            <a:extLst>
              <a:ext uri="{FF2B5EF4-FFF2-40B4-BE49-F238E27FC236}">
                <a16:creationId xmlns:a16="http://schemas.microsoft.com/office/drawing/2014/main" id="{AE5BA2B9-76C9-EB48-83E7-7FF083B7B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7391" cy="6858000"/>
          </a:xfrm>
          <a:prstGeom prst="rect">
            <a:avLst/>
          </a:prstGeom>
        </p:spPr>
      </p:pic>
      <p:sp>
        <p:nvSpPr>
          <p:cNvPr id="7" name="TextBox 6">
            <a:extLst>
              <a:ext uri="{FF2B5EF4-FFF2-40B4-BE49-F238E27FC236}">
                <a16:creationId xmlns:a16="http://schemas.microsoft.com/office/drawing/2014/main" id="{934C5E55-4DF1-7E41-A7BB-C5D6D2B60B5B}"/>
              </a:ext>
            </a:extLst>
          </p:cNvPr>
          <p:cNvSpPr txBox="1"/>
          <p:nvPr/>
        </p:nvSpPr>
        <p:spPr>
          <a:xfrm>
            <a:off x="7162800" y="381000"/>
            <a:ext cx="3352800" cy="369332"/>
          </a:xfrm>
          <a:prstGeom prst="rect">
            <a:avLst/>
          </a:prstGeom>
          <a:noFill/>
        </p:spPr>
        <p:txBody>
          <a:bodyPr wrap="square" rtlCol="0">
            <a:spAutoFit/>
          </a:bodyPr>
          <a:lstStyle/>
          <a:p>
            <a:r>
              <a:rPr lang="en-US" sz="1800" dirty="0">
                <a:cs typeface="Arial" panose="020B0604020202020204" pitchFamily="34" charset="0"/>
              </a:rPr>
              <a:t>The Mystery of Dark Energy</a:t>
            </a:r>
          </a:p>
        </p:txBody>
      </p:sp>
      <p:cxnSp>
        <p:nvCxnSpPr>
          <p:cNvPr id="8" name="Straight Connector 7">
            <a:extLst>
              <a:ext uri="{FF2B5EF4-FFF2-40B4-BE49-F238E27FC236}">
                <a16:creationId xmlns:a16="http://schemas.microsoft.com/office/drawing/2014/main" id="{52DB7C3E-FC8B-634B-9447-EAF191EDF068}"/>
              </a:ext>
            </a:extLst>
          </p:cNvPr>
          <p:cNvCxnSpPr>
            <a:cxnSpLocks/>
          </p:cNvCxnSpPr>
          <p:nvPr/>
        </p:nvCxnSpPr>
        <p:spPr bwMode="auto">
          <a:xfrm>
            <a:off x="7239000" y="840506"/>
            <a:ext cx="4953000" cy="0"/>
          </a:xfrm>
          <a:prstGeom prst="line">
            <a:avLst/>
          </a:prstGeom>
          <a:ln w="12700">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9" name="Picture 8" descr="Graphical user interface, application&#10;&#10;Description automatically generated">
            <a:extLst>
              <a:ext uri="{FF2B5EF4-FFF2-40B4-BE49-F238E27FC236}">
                <a16:creationId xmlns:a16="http://schemas.microsoft.com/office/drawing/2014/main" id="{512BDF57-B62B-B548-9B4C-AAC3FD730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0"/>
            <a:ext cx="3302000" cy="4876800"/>
          </a:xfrm>
          <a:prstGeom prst="rect">
            <a:avLst/>
          </a:prstGeom>
        </p:spPr>
      </p:pic>
    </p:spTree>
    <p:extLst>
      <p:ext uri="{BB962C8B-B14F-4D97-AF65-F5344CB8AC3E}">
        <p14:creationId xmlns:p14="http://schemas.microsoft.com/office/powerpoint/2010/main" val="12604740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10;&#10;Description automatically generated">
            <a:extLst>
              <a:ext uri="{FF2B5EF4-FFF2-40B4-BE49-F238E27FC236}">
                <a16:creationId xmlns:a16="http://schemas.microsoft.com/office/drawing/2014/main" id="{76CE9C97-1384-A24D-88F3-E7861C853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86746"/>
          </a:xfrm>
          <a:prstGeom prst="rect">
            <a:avLst/>
          </a:prstGeom>
        </p:spPr>
      </p:pic>
      <p:sp>
        <p:nvSpPr>
          <p:cNvPr id="5" name="Rectangle 4">
            <a:extLst>
              <a:ext uri="{FF2B5EF4-FFF2-40B4-BE49-F238E27FC236}">
                <a16:creationId xmlns:a16="http://schemas.microsoft.com/office/drawing/2014/main" id="{FB039CE4-9177-5540-9E95-950C6E55EB43}"/>
              </a:ext>
            </a:extLst>
          </p:cNvPr>
          <p:cNvSpPr/>
          <p:nvPr/>
        </p:nvSpPr>
        <p:spPr bwMode="auto">
          <a:xfrm>
            <a:off x="8077200" y="5410200"/>
            <a:ext cx="4114800" cy="685800"/>
          </a:xfrm>
          <a:prstGeom prst="rect">
            <a:avLst/>
          </a:prstGeom>
          <a:solidFill>
            <a:srgbClr val="5642DE">
              <a:alpha val="61961"/>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9" name="TextBox 8">
            <a:extLst>
              <a:ext uri="{FF2B5EF4-FFF2-40B4-BE49-F238E27FC236}">
                <a16:creationId xmlns:a16="http://schemas.microsoft.com/office/drawing/2014/main" id="{46361607-2381-924B-BF6F-E6B03408C0C2}"/>
              </a:ext>
            </a:extLst>
          </p:cNvPr>
          <p:cNvSpPr txBox="1"/>
          <p:nvPr/>
        </p:nvSpPr>
        <p:spPr>
          <a:xfrm>
            <a:off x="8305800" y="5562600"/>
            <a:ext cx="4191000" cy="430887"/>
          </a:xfrm>
          <a:prstGeom prst="rect">
            <a:avLst/>
          </a:prstGeom>
          <a:noFill/>
        </p:spPr>
        <p:txBody>
          <a:bodyPr wrap="square" rtlCol="0">
            <a:spAutoFit/>
          </a:bodyPr>
          <a:lstStyle/>
          <a:p>
            <a:r>
              <a:rPr lang="en-US" sz="2200" b="1" dirty="0">
                <a:cs typeface="Arial" panose="020B0604020202020204" pitchFamily="34" charset="0"/>
              </a:rPr>
              <a:t>The Nature of Dark Matter</a:t>
            </a:r>
          </a:p>
        </p:txBody>
      </p:sp>
      <p:pic>
        <p:nvPicPr>
          <p:cNvPr id="11" name="Picture 10" descr="Graphical user interface, application&#10;&#10;Description automatically generated">
            <a:extLst>
              <a:ext uri="{FF2B5EF4-FFF2-40B4-BE49-F238E27FC236}">
                <a16:creationId xmlns:a16="http://schemas.microsoft.com/office/drawing/2014/main" id="{CB27482B-3623-2540-98D6-E0A88C767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0"/>
            <a:ext cx="3302000" cy="4876800"/>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02A99-6374-204E-9159-6C3BD4CA6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
            <a:ext cx="12192000" cy="6919784"/>
          </a:xfrm>
          <a:prstGeom prst="rect">
            <a:avLst/>
          </a:prstGeom>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A5DD6E0-BF56-9349-950E-4CABE9D9F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37123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314EC-B0C3-5943-B052-18A9D88FD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 y="-19050"/>
            <a:ext cx="12116707" cy="6877050"/>
          </a:xfrm>
          <a:prstGeom prst="rect">
            <a:avLst/>
          </a:prstGeom>
        </p:spPr>
      </p:pic>
      <p:pic>
        <p:nvPicPr>
          <p:cNvPr id="5" name="Picture 4">
            <a:extLst>
              <a:ext uri="{FF2B5EF4-FFF2-40B4-BE49-F238E27FC236}">
                <a16:creationId xmlns:a16="http://schemas.microsoft.com/office/drawing/2014/main" id="{577FBD76-0C82-7D43-BBC2-87D3D9BB4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EF9B4B-9DBB-FF4F-B1F9-9B2B7E6EC82D}"/>
              </a:ext>
            </a:extLst>
          </p:cNvPr>
          <p:cNvSpPr/>
          <p:nvPr/>
        </p:nvSpPr>
        <p:spPr bwMode="auto">
          <a:xfrm>
            <a:off x="4267200" y="1090852"/>
            <a:ext cx="3733800" cy="25667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959BF44A-94F7-7C43-A706-7B5612AE9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3D2C2B3-99FE-4443-8218-8EA44F421773}"/>
              </a:ext>
            </a:extLst>
          </p:cNvPr>
          <p:cNvSpPr txBox="1"/>
          <p:nvPr/>
        </p:nvSpPr>
        <p:spPr>
          <a:xfrm>
            <a:off x="8001000" y="2971800"/>
            <a:ext cx="3505200" cy="1200329"/>
          </a:xfrm>
          <a:prstGeom prst="rect">
            <a:avLst/>
          </a:prstGeom>
          <a:noFill/>
        </p:spPr>
        <p:txBody>
          <a:bodyPr wrap="square" rtlCol="0">
            <a:spAutoFit/>
          </a:bodyPr>
          <a:lstStyle/>
          <a:p>
            <a:r>
              <a:rPr lang="en-US" sz="3500" b="1" spc="300" dirty="0">
                <a:latin typeface="Helvetica" pitchFamily="2" charset="0"/>
                <a:ea typeface="Helvetica Neue" panose="02000503000000020004" pitchFamily="2" charset="0"/>
                <a:cs typeface="Helvetica Neue" panose="02000503000000020004" pitchFamily="2" charset="0"/>
              </a:rPr>
              <a:t>Nancy Grace</a:t>
            </a:r>
          </a:p>
          <a:p>
            <a:r>
              <a:rPr lang="en-US" sz="3500" b="1" spc="300" dirty="0">
                <a:latin typeface="Helvetica" pitchFamily="2" charset="0"/>
                <a:ea typeface="Helvetica Neue" panose="02000503000000020004" pitchFamily="2" charset="0"/>
                <a:cs typeface="Helvetica Neue" panose="02000503000000020004" pitchFamily="2" charset="0"/>
              </a:rPr>
              <a:t>Roman</a:t>
            </a:r>
          </a:p>
        </p:txBody>
      </p:sp>
      <p:sp>
        <p:nvSpPr>
          <p:cNvPr id="7" name="TextBox 6">
            <a:extLst>
              <a:ext uri="{FF2B5EF4-FFF2-40B4-BE49-F238E27FC236}">
                <a16:creationId xmlns:a16="http://schemas.microsoft.com/office/drawing/2014/main" id="{80FC03F9-DC7D-B645-B066-A1F1AE22531E}"/>
              </a:ext>
            </a:extLst>
          </p:cNvPr>
          <p:cNvSpPr txBox="1"/>
          <p:nvPr/>
        </p:nvSpPr>
        <p:spPr>
          <a:xfrm>
            <a:off x="8001000" y="4267200"/>
            <a:ext cx="4191000" cy="353943"/>
          </a:xfrm>
          <a:prstGeom prst="rect">
            <a:avLst/>
          </a:prstGeom>
          <a:noFill/>
        </p:spPr>
        <p:txBody>
          <a:bodyPr wrap="square" rtlCol="0">
            <a:spAutoFit/>
          </a:bodyPr>
          <a:lstStyle/>
          <a:p>
            <a:r>
              <a:rPr lang="en-US" sz="1700" dirty="0">
                <a:cs typeface="Arial" panose="020B0604020202020204" pitchFamily="34" charset="0"/>
              </a:rPr>
              <a:t>NASA’s First Chief of Astronomy</a:t>
            </a:r>
          </a:p>
        </p:txBody>
      </p:sp>
      <p:sp>
        <p:nvSpPr>
          <p:cNvPr id="8" name="TextBox 7">
            <a:extLst>
              <a:ext uri="{FF2B5EF4-FFF2-40B4-BE49-F238E27FC236}">
                <a16:creationId xmlns:a16="http://schemas.microsoft.com/office/drawing/2014/main" id="{8B80D8FB-9D68-B041-958C-0643FAE833BC}"/>
              </a:ext>
            </a:extLst>
          </p:cNvPr>
          <p:cNvSpPr txBox="1"/>
          <p:nvPr/>
        </p:nvSpPr>
        <p:spPr>
          <a:xfrm>
            <a:off x="8001000" y="5193268"/>
            <a:ext cx="1828800" cy="369332"/>
          </a:xfrm>
          <a:prstGeom prst="rect">
            <a:avLst/>
          </a:prstGeom>
          <a:noFill/>
        </p:spPr>
        <p:txBody>
          <a:bodyPr wrap="square" rtlCol="0">
            <a:spAutoFit/>
          </a:bodyPr>
          <a:lstStyle/>
          <a:p>
            <a:r>
              <a:rPr lang="en-US" sz="1800" b="1" dirty="0">
                <a:cs typeface="Arial" panose="020B0604020202020204" pitchFamily="34" charset="0"/>
              </a:rPr>
              <a:t>1925–2018</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50DCE-92B6-F643-AF40-8CA1594AA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451" y="0"/>
            <a:ext cx="9353693" cy="6858000"/>
          </a:xfrm>
          <a:prstGeom prst="rect">
            <a:avLst/>
          </a:prstGeom>
        </p:spPr>
      </p:pic>
      <p:pic>
        <p:nvPicPr>
          <p:cNvPr id="14" name="Picture 13">
            <a:extLst>
              <a:ext uri="{FF2B5EF4-FFF2-40B4-BE49-F238E27FC236}">
                <a16:creationId xmlns:a16="http://schemas.microsoft.com/office/drawing/2014/main" id="{BA67AFAE-BF25-034B-92A0-718BEBA6F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 y="533400"/>
            <a:ext cx="3571875" cy="1905000"/>
          </a:xfrm>
          <a:prstGeom prst="rect">
            <a:avLst/>
          </a:prstGeom>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ifferent&#10;&#10;Description automatically generated">
            <a:extLst>
              <a:ext uri="{FF2B5EF4-FFF2-40B4-BE49-F238E27FC236}">
                <a16:creationId xmlns:a16="http://schemas.microsoft.com/office/drawing/2014/main" id="{D01A0E7C-6549-7F40-95F2-F8B3F8070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 y="0"/>
            <a:ext cx="12193472" cy="6858000"/>
          </a:xfrm>
          <a:prstGeom prst="rect">
            <a:avLst/>
          </a:prstGeom>
        </p:spPr>
      </p:pic>
      <p:cxnSp>
        <p:nvCxnSpPr>
          <p:cNvPr id="9" name="Straight Connector 8">
            <a:extLst>
              <a:ext uri="{FF2B5EF4-FFF2-40B4-BE49-F238E27FC236}">
                <a16:creationId xmlns:a16="http://schemas.microsoft.com/office/drawing/2014/main" id="{E1A3E210-AD59-B248-942D-5D1445D6C199}"/>
              </a:ext>
            </a:extLst>
          </p:cNvPr>
          <p:cNvCxnSpPr>
            <a:cxnSpLocks/>
          </p:cNvCxnSpPr>
          <p:nvPr/>
        </p:nvCxnSpPr>
        <p:spPr bwMode="auto">
          <a:xfrm>
            <a:off x="6705600" y="1676400"/>
            <a:ext cx="2286000" cy="0"/>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9C9BCF5C-8CED-2148-AF18-6C2950FCC82A}"/>
              </a:ext>
            </a:extLst>
          </p:cNvPr>
          <p:cNvCxnSpPr>
            <a:cxnSpLocks/>
          </p:cNvCxnSpPr>
          <p:nvPr/>
        </p:nvCxnSpPr>
        <p:spPr bwMode="auto">
          <a:xfrm>
            <a:off x="4267200" y="3808635"/>
            <a:ext cx="0" cy="1601565"/>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B3DE7335-0F61-774E-B391-33440F82542D}"/>
              </a:ext>
            </a:extLst>
          </p:cNvPr>
          <p:cNvSpPr txBox="1"/>
          <p:nvPr/>
        </p:nvSpPr>
        <p:spPr>
          <a:xfrm>
            <a:off x="8153400" y="2438400"/>
            <a:ext cx="5715000" cy="956865"/>
          </a:xfrm>
          <a:prstGeom prst="rect">
            <a:avLst/>
          </a:prstGeom>
          <a:noFill/>
        </p:spPr>
        <p:txBody>
          <a:bodyPr wrap="square" rtlCol="0">
            <a:spAutoFit/>
          </a:bodyPr>
          <a:lstStyle/>
          <a:p>
            <a:pPr>
              <a:lnSpc>
                <a:spcPct val="150000"/>
              </a:lnSpc>
            </a:pPr>
            <a:r>
              <a:rPr lang="en-US" sz="2300" b="1" dirty="0">
                <a:latin typeface="Helvetica" pitchFamily="2" charset="0"/>
                <a:ea typeface="Helvetica Neue" panose="02000503000000020004" pitchFamily="2" charset="0"/>
                <a:cs typeface="Helvetica Neue" panose="02000503000000020004" pitchFamily="2" charset="0"/>
              </a:rPr>
              <a:t>The Bigger Picture</a:t>
            </a:r>
          </a:p>
          <a:p>
            <a:pPr>
              <a:lnSpc>
                <a:spcPct val="150000"/>
              </a:lnSpc>
            </a:pPr>
            <a:r>
              <a:rPr lang="en-US" sz="1600" b="1" dirty="0">
                <a:latin typeface="Helvetica" pitchFamily="2" charset="0"/>
                <a:ea typeface="Helvetica Neue" panose="02000503000000020004" pitchFamily="2" charset="0"/>
                <a:cs typeface="Helvetica Neue" panose="02000503000000020004" pitchFamily="2" charset="0"/>
              </a:rPr>
              <a:t>with the Roman Space Telescope</a:t>
            </a:r>
          </a:p>
        </p:txBody>
      </p:sp>
      <p:sp>
        <p:nvSpPr>
          <p:cNvPr id="5" name="TextBox 4">
            <a:extLst>
              <a:ext uri="{FF2B5EF4-FFF2-40B4-BE49-F238E27FC236}">
                <a16:creationId xmlns:a16="http://schemas.microsoft.com/office/drawing/2014/main" id="{8B1B8B0C-9AC9-D740-B8EC-8F2CA735A82F}"/>
              </a:ext>
            </a:extLst>
          </p:cNvPr>
          <p:cNvSpPr txBox="1"/>
          <p:nvPr/>
        </p:nvSpPr>
        <p:spPr>
          <a:xfrm>
            <a:off x="8173616" y="3589586"/>
            <a:ext cx="4114800" cy="1668214"/>
          </a:xfrm>
          <a:prstGeom prst="rect">
            <a:avLst/>
          </a:prstGeom>
          <a:noFill/>
        </p:spPr>
        <p:txBody>
          <a:bodyPr wrap="square" rtlCol="0">
            <a:spAutoFit/>
          </a:bodyPr>
          <a:lstStyle/>
          <a:p>
            <a:pPr marL="285750" indent="-285750">
              <a:lnSpc>
                <a:spcPct val="150000"/>
              </a:lnSpc>
              <a:buFont typeface="Wingdings" pitchFamily="2" charset="2"/>
              <a:buChar char="§"/>
            </a:pPr>
            <a:r>
              <a:rPr lang="en-US" sz="1400" dirty="0">
                <a:cs typeface="Arial" panose="020B0604020202020204" pitchFamily="34" charset="0"/>
              </a:rPr>
              <a:t>Planets by the thousands</a:t>
            </a:r>
          </a:p>
          <a:p>
            <a:pPr marL="285750" indent="-285750">
              <a:lnSpc>
                <a:spcPct val="150000"/>
              </a:lnSpc>
              <a:buFont typeface="Wingdings" pitchFamily="2" charset="2"/>
              <a:buChar char="§"/>
            </a:pPr>
            <a:r>
              <a:rPr lang="en-US" sz="1400" dirty="0">
                <a:cs typeface="Arial" panose="020B0604020202020204" pitchFamily="34" charset="0"/>
              </a:rPr>
              <a:t>Stars by the billions</a:t>
            </a:r>
          </a:p>
          <a:p>
            <a:pPr marL="285750" indent="-285750">
              <a:lnSpc>
                <a:spcPct val="150000"/>
              </a:lnSpc>
              <a:buFont typeface="Wingdings" pitchFamily="2" charset="2"/>
              <a:buChar char="§"/>
            </a:pPr>
            <a:r>
              <a:rPr lang="en-US" sz="1400" dirty="0">
                <a:cs typeface="Arial" panose="020B0604020202020204" pitchFamily="34" charset="0"/>
              </a:rPr>
              <a:t>Galaxies by the millions</a:t>
            </a:r>
          </a:p>
          <a:p>
            <a:pPr marL="285750" indent="-285750">
              <a:lnSpc>
                <a:spcPct val="150000"/>
              </a:lnSpc>
              <a:buFont typeface="Wingdings" pitchFamily="2" charset="2"/>
              <a:buChar char="§"/>
            </a:pPr>
            <a:r>
              <a:rPr lang="en-US" sz="1400" dirty="0">
                <a:cs typeface="Arial" panose="020B0604020202020204" pitchFamily="34" charset="0"/>
              </a:rPr>
              <a:t>Fundamental Physics</a:t>
            </a:r>
          </a:p>
          <a:p>
            <a:pPr marL="285750" indent="-285750">
              <a:lnSpc>
                <a:spcPct val="150000"/>
              </a:lnSpc>
              <a:buFont typeface="Wingdings" pitchFamily="2" charset="2"/>
              <a:buChar char="§"/>
            </a:pPr>
            <a:r>
              <a:rPr lang="en-US" sz="1400" dirty="0">
                <a:cs typeface="Arial" panose="020B0604020202020204" pitchFamily="34" charset="0"/>
              </a:rPr>
              <a:t>The Unexpected</a:t>
            </a:r>
          </a:p>
        </p:txBody>
      </p:sp>
      <p:sp>
        <p:nvSpPr>
          <p:cNvPr id="7" name="Rectangle 6">
            <a:extLst>
              <a:ext uri="{FF2B5EF4-FFF2-40B4-BE49-F238E27FC236}">
                <a16:creationId xmlns:a16="http://schemas.microsoft.com/office/drawing/2014/main" id="{458907C3-6546-504C-8F03-C52C745ED502}"/>
              </a:ext>
            </a:extLst>
          </p:cNvPr>
          <p:cNvSpPr/>
          <p:nvPr/>
        </p:nvSpPr>
        <p:spPr bwMode="auto">
          <a:xfrm>
            <a:off x="10861610" y="4724400"/>
            <a:ext cx="685800" cy="2132235"/>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id="{FE2AB935-0EE6-7F43-83E4-FC6F8571D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67541"/>
            <a:ext cx="685800" cy="785135"/>
          </a:xfrm>
          <a:prstGeom prst="rect">
            <a:avLst/>
          </a:prstGeom>
        </p:spPr>
      </p:pic>
    </p:spTree>
    <p:extLst>
      <p:ext uri="{BB962C8B-B14F-4D97-AF65-F5344CB8AC3E}">
        <p14:creationId xmlns:p14="http://schemas.microsoft.com/office/powerpoint/2010/main" val="38538409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atellite, transport, air, jumping&#10;&#10;Description automatically generated">
            <a:extLst>
              <a:ext uri="{FF2B5EF4-FFF2-40B4-BE49-F238E27FC236}">
                <a16:creationId xmlns:a16="http://schemas.microsoft.com/office/drawing/2014/main" id="{A0E1410B-D7AE-7542-BAAA-64211773A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5474" cy="6858000"/>
          </a:xfrm>
          <a:prstGeom prst="rect">
            <a:avLst/>
          </a:prstGeom>
        </p:spPr>
      </p:pic>
      <p:sp>
        <p:nvSpPr>
          <p:cNvPr id="2" name="TextBox 1">
            <a:extLst>
              <a:ext uri="{FF2B5EF4-FFF2-40B4-BE49-F238E27FC236}">
                <a16:creationId xmlns:a16="http://schemas.microsoft.com/office/drawing/2014/main" id="{1991E2C3-8AAF-904E-89C8-543DB3E5B2BB}"/>
              </a:ext>
            </a:extLst>
          </p:cNvPr>
          <p:cNvSpPr txBox="1"/>
          <p:nvPr/>
        </p:nvSpPr>
        <p:spPr>
          <a:xfrm>
            <a:off x="7886700" y="4674599"/>
            <a:ext cx="3276600" cy="523220"/>
          </a:xfrm>
          <a:prstGeom prst="rect">
            <a:avLst/>
          </a:prstGeom>
          <a:noFill/>
        </p:spPr>
        <p:txBody>
          <a:bodyPr wrap="square" rtlCol="0">
            <a:spAutoFit/>
          </a:bodyPr>
          <a:lstStyle/>
          <a:p>
            <a:r>
              <a:rPr lang="en-US" sz="1400" i="1" dirty="0">
                <a:cs typeface="Arial" panose="020B0604020202020204" pitchFamily="34" charset="0"/>
              </a:rPr>
              <a:t>"Scientific research and engineering is a continuous series of solving puzzles."</a:t>
            </a:r>
          </a:p>
        </p:txBody>
      </p:sp>
      <p:sp>
        <p:nvSpPr>
          <p:cNvPr id="3" name="TextBox 2">
            <a:extLst>
              <a:ext uri="{FF2B5EF4-FFF2-40B4-BE49-F238E27FC236}">
                <a16:creationId xmlns:a16="http://schemas.microsoft.com/office/drawing/2014/main" id="{199B3AD1-F531-364E-8F0D-8C99EBFFC8DE}"/>
              </a:ext>
            </a:extLst>
          </p:cNvPr>
          <p:cNvSpPr txBox="1"/>
          <p:nvPr/>
        </p:nvSpPr>
        <p:spPr>
          <a:xfrm>
            <a:off x="7902251" y="5278693"/>
            <a:ext cx="3048000" cy="253916"/>
          </a:xfrm>
          <a:prstGeom prst="rect">
            <a:avLst/>
          </a:prstGeom>
          <a:noFill/>
        </p:spPr>
        <p:txBody>
          <a:bodyPr wrap="square" rtlCol="0">
            <a:spAutoFit/>
          </a:bodyPr>
          <a:lstStyle/>
          <a:p>
            <a:r>
              <a:rPr lang="en-US" sz="1050" dirty="0">
                <a:cs typeface="Arial" panose="020B0604020202020204" pitchFamily="34" charset="0"/>
              </a:rPr>
              <a:t>-Nancy Grace Roman </a:t>
            </a:r>
          </a:p>
        </p:txBody>
      </p:sp>
      <p:sp>
        <p:nvSpPr>
          <p:cNvPr id="5" name="TextBox 4">
            <a:extLst>
              <a:ext uri="{FF2B5EF4-FFF2-40B4-BE49-F238E27FC236}">
                <a16:creationId xmlns:a16="http://schemas.microsoft.com/office/drawing/2014/main" id="{1CA95B98-4128-664F-8E29-997F290DEE7C}"/>
              </a:ext>
            </a:extLst>
          </p:cNvPr>
          <p:cNvSpPr txBox="1"/>
          <p:nvPr/>
        </p:nvSpPr>
        <p:spPr>
          <a:xfrm>
            <a:off x="7902251" y="5849735"/>
            <a:ext cx="5634912" cy="430887"/>
          </a:xfrm>
          <a:prstGeom prst="rect">
            <a:avLst/>
          </a:prstGeom>
          <a:noFill/>
        </p:spPr>
        <p:txBody>
          <a:bodyPr wrap="square" rtlCol="0">
            <a:spAutoFit/>
          </a:bodyPr>
          <a:lstStyle/>
          <a:p>
            <a:r>
              <a:rPr lang="en-US" sz="2200" dirty="0">
                <a:cs typeface="Arial" panose="020B0604020202020204" pitchFamily="34" charset="0"/>
              </a:rPr>
              <a:t>Major US Space-based Missions</a:t>
            </a:r>
          </a:p>
        </p:txBody>
      </p:sp>
      <p:cxnSp>
        <p:nvCxnSpPr>
          <p:cNvPr id="7" name="Straight Connector 6">
            <a:extLst>
              <a:ext uri="{FF2B5EF4-FFF2-40B4-BE49-F238E27FC236}">
                <a16:creationId xmlns:a16="http://schemas.microsoft.com/office/drawing/2014/main" id="{9C4889A9-36A6-FB48-97AA-C2A4752C8AF6}"/>
              </a:ext>
            </a:extLst>
          </p:cNvPr>
          <p:cNvCxnSpPr/>
          <p:nvPr/>
        </p:nvCxnSpPr>
        <p:spPr bwMode="auto">
          <a:xfrm>
            <a:off x="8001000" y="5715000"/>
            <a:ext cx="4191000" cy="0"/>
          </a:xfrm>
          <a:prstGeom prst="line">
            <a:avLst/>
          </a:prstGeom>
          <a:noFill/>
          <a:ln w="38100" cap="flat" cmpd="sng" algn="ctr">
            <a:solidFill>
              <a:srgbClr val="5642DE"/>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E26E2120-F2C4-6948-82BB-EAD19D7C6302}"/>
              </a:ext>
            </a:extLst>
          </p:cNvPr>
          <p:cNvSpPr txBox="1"/>
          <p:nvPr/>
        </p:nvSpPr>
        <p:spPr>
          <a:xfrm>
            <a:off x="76200" y="4924750"/>
            <a:ext cx="3505200" cy="707886"/>
          </a:xfrm>
          <a:prstGeom prst="rect">
            <a:avLst/>
          </a:prstGeom>
          <a:noFill/>
        </p:spPr>
        <p:txBody>
          <a:bodyPr wrap="square" rtlCol="0">
            <a:spAutoFit/>
          </a:bodyPr>
          <a:lstStyle/>
          <a:p>
            <a:pPr algn="r"/>
            <a:r>
              <a:rPr lang="en-US" sz="4000" b="1" dirty="0">
                <a:solidFill>
                  <a:srgbClr val="5642DE"/>
                </a:solidFill>
                <a:latin typeface="Helvetica" pitchFamily="2" charset="0"/>
                <a:ea typeface="Helvetica Neue" panose="02000503000000020004" pitchFamily="2" charset="0"/>
                <a:cs typeface="Helvetica Neue" panose="02000503000000020004" pitchFamily="2" charset="0"/>
              </a:rPr>
              <a:t>by May 2027</a:t>
            </a:r>
          </a:p>
        </p:txBody>
      </p:sp>
      <p:sp>
        <p:nvSpPr>
          <p:cNvPr id="9" name="TextBox 8">
            <a:extLst>
              <a:ext uri="{FF2B5EF4-FFF2-40B4-BE49-F238E27FC236}">
                <a16:creationId xmlns:a16="http://schemas.microsoft.com/office/drawing/2014/main" id="{06942217-28E7-9C49-B365-2A53998783D1}"/>
              </a:ext>
            </a:extLst>
          </p:cNvPr>
          <p:cNvSpPr txBox="1"/>
          <p:nvPr/>
        </p:nvSpPr>
        <p:spPr>
          <a:xfrm>
            <a:off x="1562100" y="5146655"/>
            <a:ext cx="1981200" cy="954107"/>
          </a:xfrm>
          <a:prstGeom prst="rect">
            <a:avLst/>
          </a:prstGeom>
          <a:noFill/>
        </p:spPr>
        <p:txBody>
          <a:bodyPr wrap="square" rtlCol="0">
            <a:spAutoFit/>
          </a:bodyPr>
          <a:lstStyle/>
          <a:p>
            <a:pPr algn="r"/>
            <a:endParaRPr lang="en-US" sz="2800" b="1" dirty="0">
              <a:solidFill>
                <a:srgbClr val="5642DE"/>
              </a:solidFill>
              <a:ea typeface="Helvetica Neue" panose="02000503000000020004" pitchFamily="2" charset="0"/>
              <a:cs typeface="Arial" panose="020B0604020202020204" pitchFamily="34" charset="0"/>
            </a:endParaRPr>
          </a:p>
          <a:p>
            <a:pPr algn="r"/>
            <a:r>
              <a:rPr lang="en-US" sz="2800" b="1" dirty="0">
                <a:solidFill>
                  <a:srgbClr val="5642DE"/>
                </a:solidFill>
                <a:ea typeface="Helvetica Neue" panose="02000503000000020004" pitchFamily="2" charset="0"/>
                <a:cs typeface="Arial" panose="020B0604020202020204" pitchFamily="34" charset="0"/>
              </a:rPr>
              <a:t>ROMAN</a:t>
            </a:r>
          </a:p>
        </p:txBody>
      </p:sp>
      <p:sp>
        <p:nvSpPr>
          <p:cNvPr id="10" name="TextBox 9">
            <a:extLst>
              <a:ext uri="{FF2B5EF4-FFF2-40B4-BE49-F238E27FC236}">
                <a16:creationId xmlns:a16="http://schemas.microsoft.com/office/drawing/2014/main" id="{0DE3141D-EAE1-CD4F-91E3-13FE5AE2BFB7}"/>
              </a:ext>
            </a:extLst>
          </p:cNvPr>
          <p:cNvSpPr txBox="1"/>
          <p:nvPr/>
        </p:nvSpPr>
        <p:spPr>
          <a:xfrm>
            <a:off x="5484455" y="3733800"/>
            <a:ext cx="1525945" cy="646331"/>
          </a:xfrm>
          <a:prstGeom prst="rect">
            <a:avLst/>
          </a:prstGeom>
          <a:noFill/>
        </p:spPr>
        <p:txBody>
          <a:bodyPr wrap="square" rtlCol="0">
            <a:spAutoFit/>
          </a:bodyPr>
          <a:lstStyle/>
          <a:p>
            <a:r>
              <a:rPr lang="en-US" sz="3600" b="1" dirty="0">
                <a:latin typeface="Helvetica" pitchFamily="2" charset="0"/>
                <a:ea typeface="Helvetica Neue" panose="02000503000000020004" pitchFamily="2" charset="0"/>
                <a:cs typeface="Helvetica Neue" panose="02000503000000020004" pitchFamily="2" charset="0"/>
              </a:rPr>
              <a:t>2021</a:t>
            </a:r>
          </a:p>
        </p:txBody>
      </p:sp>
      <p:sp>
        <p:nvSpPr>
          <p:cNvPr id="11" name="TextBox 10">
            <a:extLst>
              <a:ext uri="{FF2B5EF4-FFF2-40B4-BE49-F238E27FC236}">
                <a16:creationId xmlns:a16="http://schemas.microsoft.com/office/drawing/2014/main" id="{F1D063AA-6270-4249-8CBF-490BA99FB984}"/>
              </a:ext>
            </a:extLst>
          </p:cNvPr>
          <p:cNvSpPr txBox="1"/>
          <p:nvPr/>
        </p:nvSpPr>
        <p:spPr>
          <a:xfrm>
            <a:off x="5029201" y="4262735"/>
            <a:ext cx="1752600" cy="461665"/>
          </a:xfrm>
          <a:prstGeom prst="rect">
            <a:avLst/>
          </a:prstGeom>
          <a:noFill/>
        </p:spPr>
        <p:txBody>
          <a:bodyPr wrap="square" rtlCol="0">
            <a:spAutoFit/>
          </a:bodyPr>
          <a:lstStyle/>
          <a:p>
            <a:pPr lvl="1"/>
            <a:r>
              <a:rPr lang="en-US" b="1" dirty="0">
                <a:ea typeface="Helvetica Neue" panose="02000503000000020004" pitchFamily="2" charset="0"/>
                <a:cs typeface="Arial" panose="020B0604020202020204" pitchFamily="34" charset="0"/>
              </a:rPr>
              <a:t>WEBB</a:t>
            </a:r>
          </a:p>
        </p:txBody>
      </p:sp>
      <p:sp>
        <p:nvSpPr>
          <p:cNvPr id="12" name="TextBox 11">
            <a:extLst>
              <a:ext uri="{FF2B5EF4-FFF2-40B4-BE49-F238E27FC236}">
                <a16:creationId xmlns:a16="http://schemas.microsoft.com/office/drawing/2014/main" id="{CDF2475B-3531-7F48-A29D-1D1BDD0424DC}"/>
              </a:ext>
            </a:extLst>
          </p:cNvPr>
          <p:cNvSpPr txBox="1"/>
          <p:nvPr/>
        </p:nvSpPr>
        <p:spPr>
          <a:xfrm>
            <a:off x="7315200" y="2879403"/>
            <a:ext cx="838200" cy="369332"/>
          </a:xfrm>
          <a:prstGeom prst="rect">
            <a:avLst/>
          </a:prstGeom>
          <a:noFill/>
        </p:spPr>
        <p:txBody>
          <a:bodyPr wrap="square" rtlCol="0">
            <a:spAutoFit/>
          </a:bodyPr>
          <a:lstStyle/>
          <a:p>
            <a:r>
              <a:rPr lang="en-US" sz="1800" b="1" dirty="0">
                <a:latin typeface="Helvetica" pitchFamily="2" charset="0"/>
                <a:ea typeface="Helvetica Neue" panose="02000503000000020004" pitchFamily="2" charset="0"/>
                <a:cs typeface="Helvetica Neue" panose="02000503000000020004" pitchFamily="2" charset="0"/>
              </a:rPr>
              <a:t>2003</a:t>
            </a:r>
          </a:p>
        </p:txBody>
      </p:sp>
      <p:sp>
        <p:nvSpPr>
          <p:cNvPr id="13" name="TextBox 12">
            <a:extLst>
              <a:ext uri="{FF2B5EF4-FFF2-40B4-BE49-F238E27FC236}">
                <a16:creationId xmlns:a16="http://schemas.microsoft.com/office/drawing/2014/main" id="{514C9148-4182-0943-9406-A6291A119A67}"/>
              </a:ext>
            </a:extLst>
          </p:cNvPr>
          <p:cNvSpPr txBox="1"/>
          <p:nvPr/>
        </p:nvSpPr>
        <p:spPr>
          <a:xfrm>
            <a:off x="7315200" y="3199548"/>
            <a:ext cx="1295400" cy="307777"/>
          </a:xfrm>
          <a:prstGeom prst="rect">
            <a:avLst/>
          </a:prstGeom>
          <a:noFill/>
        </p:spPr>
        <p:txBody>
          <a:bodyPr wrap="square" rtlCol="0">
            <a:spAutoFit/>
          </a:bodyPr>
          <a:lstStyle/>
          <a:p>
            <a:r>
              <a:rPr lang="en-US" sz="1400" dirty="0">
                <a:ea typeface="Helvetica Neue" panose="02000503000000020004" pitchFamily="2" charset="0"/>
                <a:cs typeface="Arial" panose="020B0604020202020204" pitchFamily="34" charset="0"/>
              </a:rPr>
              <a:t>SPITZER</a:t>
            </a:r>
          </a:p>
        </p:txBody>
      </p:sp>
      <p:sp>
        <p:nvSpPr>
          <p:cNvPr id="14" name="TextBox 13">
            <a:extLst>
              <a:ext uri="{FF2B5EF4-FFF2-40B4-BE49-F238E27FC236}">
                <a16:creationId xmlns:a16="http://schemas.microsoft.com/office/drawing/2014/main" id="{76EB2D3C-AD2C-C141-897E-FB7AAB8CDC1E}"/>
              </a:ext>
            </a:extLst>
          </p:cNvPr>
          <p:cNvSpPr txBox="1"/>
          <p:nvPr/>
        </p:nvSpPr>
        <p:spPr>
          <a:xfrm>
            <a:off x="8915400" y="2115752"/>
            <a:ext cx="838200" cy="369332"/>
          </a:xfrm>
          <a:prstGeom prst="rect">
            <a:avLst/>
          </a:prstGeom>
          <a:noFill/>
        </p:spPr>
        <p:txBody>
          <a:bodyPr wrap="square" rtlCol="0">
            <a:spAutoFit/>
          </a:bodyPr>
          <a:lstStyle/>
          <a:p>
            <a:r>
              <a:rPr lang="en-US" sz="1800" b="1" dirty="0">
                <a:latin typeface="Helvetica" pitchFamily="2" charset="0"/>
                <a:ea typeface="Helvetica Neue" panose="02000503000000020004" pitchFamily="2" charset="0"/>
                <a:cs typeface="Helvetica Neue" panose="02000503000000020004" pitchFamily="2" charset="0"/>
              </a:rPr>
              <a:t>1999</a:t>
            </a:r>
          </a:p>
        </p:txBody>
      </p:sp>
      <p:sp>
        <p:nvSpPr>
          <p:cNvPr id="15" name="TextBox 14">
            <a:extLst>
              <a:ext uri="{FF2B5EF4-FFF2-40B4-BE49-F238E27FC236}">
                <a16:creationId xmlns:a16="http://schemas.microsoft.com/office/drawing/2014/main" id="{45757FAB-CCDB-B643-B9A8-0D605BD46BA6}"/>
              </a:ext>
            </a:extLst>
          </p:cNvPr>
          <p:cNvSpPr txBox="1"/>
          <p:nvPr/>
        </p:nvSpPr>
        <p:spPr>
          <a:xfrm>
            <a:off x="8915400" y="2425532"/>
            <a:ext cx="1295400" cy="307777"/>
          </a:xfrm>
          <a:prstGeom prst="rect">
            <a:avLst/>
          </a:prstGeom>
          <a:noFill/>
        </p:spPr>
        <p:txBody>
          <a:bodyPr wrap="square" rtlCol="0">
            <a:spAutoFit/>
          </a:bodyPr>
          <a:lstStyle/>
          <a:p>
            <a:r>
              <a:rPr lang="en-US" sz="1400" dirty="0">
                <a:ea typeface="Helvetica Neue" panose="02000503000000020004" pitchFamily="2" charset="0"/>
                <a:cs typeface="Arial" panose="020B0604020202020204" pitchFamily="34" charset="0"/>
              </a:rPr>
              <a:t>CHANDRA</a:t>
            </a:r>
          </a:p>
        </p:txBody>
      </p:sp>
      <p:sp>
        <p:nvSpPr>
          <p:cNvPr id="16" name="TextBox 15">
            <a:extLst>
              <a:ext uri="{FF2B5EF4-FFF2-40B4-BE49-F238E27FC236}">
                <a16:creationId xmlns:a16="http://schemas.microsoft.com/office/drawing/2014/main" id="{2D817D9C-396E-4440-8EF4-F3A3BCFDE257}"/>
              </a:ext>
            </a:extLst>
          </p:cNvPr>
          <p:cNvSpPr txBox="1"/>
          <p:nvPr/>
        </p:nvSpPr>
        <p:spPr>
          <a:xfrm>
            <a:off x="10515600" y="1444869"/>
            <a:ext cx="838200" cy="369332"/>
          </a:xfrm>
          <a:prstGeom prst="rect">
            <a:avLst/>
          </a:prstGeom>
          <a:noFill/>
        </p:spPr>
        <p:txBody>
          <a:bodyPr wrap="square" rtlCol="0">
            <a:spAutoFit/>
          </a:bodyPr>
          <a:lstStyle/>
          <a:p>
            <a:r>
              <a:rPr lang="en-US" sz="1800" b="1" dirty="0">
                <a:latin typeface="Helvetica" pitchFamily="2" charset="0"/>
                <a:ea typeface="Helvetica Neue" panose="02000503000000020004" pitchFamily="2" charset="0"/>
                <a:cs typeface="Helvetica Neue" panose="02000503000000020004" pitchFamily="2" charset="0"/>
              </a:rPr>
              <a:t>1990</a:t>
            </a:r>
          </a:p>
        </p:txBody>
      </p:sp>
      <p:sp>
        <p:nvSpPr>
          <p:cNvPr id="17" name="TextBox 16">
            <a:extLst>
              <a:ext uri="{FF2B5EF4-FFF2-40B4-BE49-F238E27FC236}">
                <a16:creationId xmlns:a16="http://schemas.microsoft.com/office/drawing/2014/main" id="{E475F678-AA82-1A4B-BBB6-55B9EF161189}"/>
              </a:ext>
            </a:extLst>
          </p:cNvPr>
          <p:cNvSpPr txBox="1"/>
          <p:nvPr/>
        </p:nvSpPr>
        <p:spPr>
          <a:xfrm>
            <a:off x="10515600" y="1745865"/>
            <a:ext cx="1066800" cy="307777"/>
          </a:xfrm>
          <a:prstGeom prst="rect">
            <a:avLst/>
          </a:prstGeom>
          <a:noFill/>
        </p:spPr>
        <p:txBody>
          <a:bodyPr wrap="square" rtlCol="0">
            <a:spAutoFit/>
          </a:bodyPr>
          <a:lstStyle/>
          <a:p>
            <a:r>
              <a:rPr lang="en-US" sz="1400" dirty="0">
                <a:ea typeface="Helvetica Neue" panose="02000503000000020004" pitchFamily="2" charset="0"/>
                <a:cs typeface="Arial" panose="020B0604020202020204" pitchFamily="34" charset="0"/>
              </a:rPr>
              <a:t>HUBBLE</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with low confidence">
            <a:extLst>
              <a:ext uri="{FF2B5EF4-FFF2-40B4-BE49-F238E27FC236}">
                <a16:creationId xmlns:a16="http://schemas.microsoft.com/office/drawing/2014/main" id="{95259FAC-B6DA-F14B-9454-E8AEE1C0B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6"/>
            <a:ext cx="12212438" cy="6927783"/>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C6AD2-DA63-EF4B-9E4C-B25B6E500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16"/>
            <a:ext cx="12192000" cy="6919784"/>
          </a:xfrm>
          <a:prstGeom prst="rect">
            <a:avLst/>
          </a:prstGeom>
        </p:spPr>
      </p:pic>
      <p:sp>
        <p:nvSpPr>
          <p:cNvPr id="2" name="TextBox 1">
            <a:extLst>
              <a:ext uri="{FF2B5EF4-FFF2-40B4-BE49-F238E27FC236}">
                <a16:creationId xmlns:a16="http://schemas.microsoft.com/office/drawing/2014/main" id="{15807A69-C154-AD49-8E74-3F3CC07A7842}"/>
              </a:ext>
            </a:extLst>
          </p:cNvPr>
          <p:cNvSpPr txBox="1"/>
          <p:nvPr/>
        </p:nvSpPr>
        <p:spPr>
          <a:xfrm>
            <a:off x="1066800" y="2392806"/>
            <a:ext cx="10439400" cy="3330399"/>
          </a:xfrm>
          <a:prstGeom prst="rect">
            <a:avLst/>
          </a:prstGeom>
          <a:noFill/>
        </p:spPr>
        <p:txBody>
          <a:bodyPr wrap="square" rtlCol="0">
            <a:spAutoFit/>
          </a:bodyPr>
          <a:lstStyle/>
          <a:p>
            <a:pPr marL="342900" indent="-342900">
              <a:lnSpc>
                <a:spcPct val="200000"/>
              </a:lnSpc>
              <a:buFont typeface="Wingdings" pitchFamily="2" charset="2"/>
              <a:buChar char="§"/>
            </a:pPr>
            <a:r>
              <a:rPr lang="en-US" sz="1800" dirty="0">
                <a:cs typeface="Arial" panose="020B0604020202020204" pitchFamily="34" charset="0"/>
              </a:rPr>
              <a:t>300-megapixel camera</a:t>
            </a:r>
          </a:p>
          <a:p>
            <a:pPr marL="342900" indent="-342900">
              <a:lnSpc>
                <a:spcPct val="200000"/>
              </a:lnSpc>
              <a:buFont typeface="Wingdings" pitchFamily="2" charset="2"/>
              <a:buChar char="§"/>
            </a:pPr>
            <a:r>
              <a:rPr lang="en-US" sz="1800" dirty="0">
                <a:cs typeface="Arial" panose="020B0604020202020204" pitchFamily="34" charset="0"/>
              </a:rPr>
              <a:t>1 advanced coronagraph</a:t>
            </a:r>
          </a:p>
          <a:p>
            <a:pPr marL="342900" indent="-342900">
              <a:lnSpc>
                <a:spcPct val="200000"/>
              </a:lnSpc>
              <a:buFont typeface="Wingdings" pitchFamily="2" charset="2"/>
              <a:buChar char="§"/>
            </a:pPr>
            <a:r>
              <a:rPr lang="en-US" sz="1800" dirty="0">
                <a:cs typeface="Arial" panose="020B0604020202020204" pitchFamily="34" charset="0"/>
              </a:rPr>
              <a:t>5-year primary mission</a:t>
            </a:r>
          </a:p>
          <a:p>
            <a:pPr marL="342900" indent="-342900">
              <a:lnSpc>
                <a:spcPct val="200000"/>
              </a:lnSpc>
              <a:buFont typeface="Wingdings" pitchFamily="2" charset="2"/>
              <a:buChar char="§"/>
            </a:pPr>
            <a:r>
              <a:rPr lang="en-US" sz="1800" dirty="0">
                <a:cs typeface="Arial" panose="020B0604020202020204" pitchFamily="34" charset="0"/>
              </a:rPr>
              <a:t>930,000 miles (1.5 million km) from Earth</a:t>
            </a:r>
          </a:p>
          <a:p>
            <a:pPr marL="342900" indent="-342900">
              <a:lnSpc>
                <a:spcPct val="200000"/>
              </a:lnSpc>
              <a:buFont typeface="Wingdings" pitchFamily="2" charset="2"/>
              <a:buChar char="§"/>
            </a:pPr>
            <a:r>
              <a:rPr lang="en-US" sz="1800" dirty="0">
                <a:cs typeface="Arial" panose="020B0604020202020204" pitchFamily="34" charset="0"/>
              </a:rPr>
              <a:t>410 </a:t>
            </a:r>
            <a:r>
              <a:rPr lang="en-US" sz="1800" dirty="0" err="1">
                <a:cs typeface="Arial" panose="020B0604020202020204" pitchFamily="34" charset="0"/>
              </a:rPr>
              <a:t>lbs</a:t>
            </a:r>
            <a:r>
              <a:rPr lang="en-US" sz="1800" dirty="0">
                <a:cs typeface="Arial" panose="020B0604020202020204" pitchFamily="34" charset="0"/>
              </a:rPr>
              <a:t> (186 kilograms) primary mirror</a:t>
            </a:r>
          </a:p>
          <a:p>
            <a:pPr>
              <a:lnSpc>
                <a:spcPct val="200000"/>
              </a:lnSpc>
            </a:pPr>
            <a:endParaRPr lang="en-US" sz="1800" dirty="0">
              <a:cs typeface="Arial" panose="020B0604020202020204" pitchFamily="34" charset="0"/>
            </a:endParaRPr>
          </a:p>
        </p:txBody>
      </p:sp>
      <p:sp>
        <p:nvSpPr>
          <p:cNvPr id="5" name="TextBox 4">
            <a:extLst>
              <a:ext uri="{FF2B5EF4-FFF2-40B4-BE49-F238E27FC236}">
                <a16:creationId xmlns:a16="http://schemas.microsoft.com/office/drawing/2014/main" id="{61C762AE-E2AF-BB4F-9643-785C68BD27EE}"/>
              </a:ext>
            </a:extLst>
          </p:cNvPr>
          <p:cNvSpPr txBox="1"/>
          <p:nvPr/>
        </p:nvSpPr>
        <p:spPr>
          <a:xfrm>
            <a:off x="838200" y="1757285"/>
            <a:ext cx="4419600" cy="523220"/>
          </a:xfrm>
          <a:prstGeom prst="rect">
            <a:avLst/>
          </a:prstGeom>
          <a:noFill/>
        </p:spPr>
        <p:txBody>
          <a:bodyPr wrap="square" rtlCol="0">
            <a:spAutoFit/>
          </a:bodyPr>
          <a:lstStyle/>
          <a:p>
            <a:r>
              <a:rPr lang="en-US" sz="2800" b="1" dirty="0">
                <a:latin typeface="Helvetica" pitchFamily="2" charset="0"/>
                <a:ea typeface="Helvetica Neue" panose="02000503000000020004" pitchFamily="2" charset="0"/>
                <a:cs typeface="Helvetica Neue" panose="02000503000000020004" pitchFamily="2" charset="0"/>
              </a:rPr>
              <a:t>Roman Facts &amp; Figures</a:t>
            </a:r>
          </a:p>
        </p:txBody>
      </p:sp>
      <p:sp>
        <p:nvSpPr>
          <p:cNvPr id="6" name="Rectangle 5">
            <a:extLst>
              <a:ext uri="{FF2B5EF4-FFF2-40B4-BE49-F238E27FC236}">
                <a16:creationId xmlns:a16="http://schemas.microsoft.com/office/drawing/2014/main" id="{5473A75B-BD91-7341-9E69-EEE598BD878F}"/>
              </a:ext>
            </a:extLst>
          </p:cNvPr>
          <p:cNvSpPr/>
          <p:nvPr/>
        </p:nvSpPr>
        <p:spPr bwMode="auto">
          <a:xfrm>
            <a:off x="0" y="-20216"/>
            <a:ext cx="597159" cy="2132235"/>
          </a:xfrm>
          <a:prstGeom prst="rect">
            <a:avLst/>
          </a:prstGeom>
          <a:solidFill>
            <a:srgbClr val="4C2F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311734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AD412-3C7E-2648-9592-B3756258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158E15BC-071E-414A-B8CA-703E7412A0BE}"/>
              </a:ext>
            </a:extLst>
          </p:cNvPr>
          <p:cNvSpPr/>
          <p:nvPr/>
        </p:nvSpPr>
        <p:spPr bwMode="auto">
          <a:xfrm>
            <a:off x="474692" y="838200"/>
            <a:ext cx="6764308" cy="30597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4" name="TextBox 3">
            <a:extLst>
              <a:ext uri="{FF2B5EF4-FFF2-40B4-BE49-F238E27FC236}">
                <a16:creationId xmlns:a16="http://schemas.microsoft.com/office/drawing/2014/main" id="{E5BE91F3-0D9D-B740-916D-4312CBBD8E98}"/>
              </a:ext>
            </a:extLst>
          </p:cNvPr>
          <p:cNvSpPr txBox="1"/>
          <p:nvPr/>
        </p:nvSpPr>
        <p:spPr>
          <a:xfrm>
            <a:off x="6172200" y="3333553"/>
            <a:ext cx="4953000" cy="600164"/>
          </a:xfrm>
          <a:prstGeom prst="rect">
            <a:avLst/>
          </a:prstGeom>
          <a:noFill/>
        </p:spPr>
        <p:txBody>
          <a:bodyPr wrap="square" rtlCol="0">
            <a:spAutoFit/>
          </a:bodyPr>
          <a:lstStyle/>
          <a:p>
            <a:r>
              <a:rPr lang="en-US" sz="3300" b="1" spc="300" dirty="0">
                <a:solidFill>
                  <a:srgbClr val="4C2FDE"/>
                </a:solidFill>
                <a:latin typeface="Helvetica" pitchFamily="2" charset="0"/>
                <a:ea typeface="Helvetica Neue" panose="02000503000000020004" pitchFamily="2" charset="0"/>
                <a:cs typeface="Helvetica Neue" panose="02000503000000020004" pitchFamily="2" charset="0"/>
              </a:rPr>
              <a:t>Roman</a:t>
            </a:r>
            <a:r>
              <a:rPr lang="en-US" sz="3300" b="1" spc="300" dirty="0">
                <a:latin typeface="Helvetica" pitchFamily="2" charset="0"/>
                <a:ea typeface="Helvetica Neue" panose="02000503000000020004" pitchFamily="2" charset="0"/>
                <a:cs typeface="Helvetica Neue" panose="02000503000000020004" pitchFamily="2" charset="0"/>
              </a:rPr>
              <a:t> Instruments</a:t>
            </a:r>
          </a:p>
        </p:txBody>
      </p:sp>
      <p:sp>
        <p:nvSpPr>
          <p:cNvPr id="7" name="TextBox 6">
            <a:extLst>
              <a:ext uri="{FF2B5EF4-FFF2-40B4-BE49-F238E27FC236}">
                <a16:creationId xmlns:a16="http://schemas.microsoft.com/office/drawing/2014/main" id="{E8E63108-5B24-CD45-997F-47FAAE3F6E28}"/>
              </a:ext>
            </a:extLst>
          </p:cNvPr>
          <p:cNvSpPr txBox="1"/>
          <p:nvPr/>
        </p:nvSpPr>
        <p:spPr>
          <a:xfrm>
            <a:off x="6172200" y="4006406"/>
            <a:ext cx="5562600" cy="1261820"/>
          </a:xfrm>
          <a:prstGeom prst="rect">
            <a:avLst/>
          </a:prstGeom>
          <a:noFill/>
        </p:spPr>
        <p:txBody>
          <a:bodyPr wrap="square" rtlCol="0">
            <a:spAutoFit/>
          </a:bodyPr>
          <a:lstStyle/>
          <a:p>
            <a:pPr marL="342900" indent="-342900">
              <a:lnSpc>
                <a:spcPct val="150000"/>
              </a:lnSpc>
              <a:buFont typeface="Wingdings" pitchFamily="2" charset="2"/>
              <a:buChar char="§"/>
            </a:pPr>
            <a:r>
              <a:rPr lang="en-US" sz="2700" dirty="0">
                <a:cs typeface="Arial" panose="020B0604020202020204" pitchFamily="34" charset="0"/>
              </a:rPr>
              <a:t>Wide Field Instrument</a:t>
            </a:r>
          </a:p>
          <a:p>
            <a:pPr marL="342900" indent="-342900">
              <a:lnSpc>
                <a:spcPct val="150000"/>
              </a:lnSpc>
              <a:buFont typeface="Wingdings" pitchFamily="2" charset="2"/>
              <a:buChar char="§"/>
            </a:pPr>
            <a:r>
              <a:rPr lang="en-US" sz="2700" dirty="0">
                <a:cs typeface="Arial" panose="020B0604020202020204" pitchFamily="34" charset="0"/>
              </a:rPr>
              <a:t>Coronagraph Instrument</a:t>
            </a:r>
          </a:p>
        </p:txBody>
      </p:sp>
      <p:sp>
        <p:nvSpPr>
          <p:cNvPr id="9" name="Rectangle 8">
            <a:extLst>
              <a:ext uri="{FF2B5EF4-FFF2-40B4-BE49-F238E27FC236}">
                <a16:creationId xmlns:a16="http://schemas.microsoft.com/office/drawing/2014/main" id="{A4CB4392-E450-F44C-B3AD-D3E03CF64A8D}"/>
              </a:ext>
            </a:extLst>
          </p:cNvPr>
          <p:cNvSpPr/>
          <p:nvPr/>
        </p:nvSpPr>
        <p:spPr bwMode="auto">
          <a:xfrm>
            <a:off x="11506200" y="0"/>
            <a:ext cx="685800" cy="3812976"/>
          </a:xfrm>
          <a:prstGeom prst="rect">
            <a:avLst/>
          </a:prstGeom>
          <a:solidFill>
            <a:srgbClr val="3200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04723-1266-0447-981D-5BE734787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763CFF3B-E3B4-D44E-BF53-4455452079A7}"/>
              </a:ext>
            </a:extLst>
          </p:cNvPr>
          <p:cNvSpPr/>
          <p:nvPr/>
        </p:nvSpPr>
        <p:spPr bwMode="auto">
          <a:xfrm>
            <a:off x="637409" y="1239884"/>
            <a:ext cx="7515991" cy="561811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5" name="TextBox 4">
            <a:extLst>
              <a:ext uri="{FF2B5EF4-FFF2-40B4-BE49-F238E27FC236}">
                <a16:creationId xmlns:a16="http://schemas.microsoft.com/office/drawing/2014/main" id="{5E9AA497-91B1-0649-BE48-A8C7766DE759}"/>
              </a:ext>
            </a:extLst>
          </p:cNvPr>
          <p:cNvSpPr txBox="1"/>
          <p:nvPr/>
        </p:nvSpPr>
        <p:spPr>
          <a:xfrm>
            <a:off x="1371600" y="381000"/>
            <a:ext cx="5867400" cy="892552"/>
          </a:xfrm>
          <a:prstGeom prst="rect">
            <a:avLst/>
          </a:prstGeom>
          <a:noFill/>
        </p:spPr>
        <p:txBody>
          <a:bodyPr wrap="square" rtlCol="0">
            <a:spAutoFit/>
          </a:bodyPr>
          <a:lstStyle/>
          <a:p>
            <a:r>
              <a:rPr lang="en-US" sz="2600" spc="300" dirty="0">
                <a:latin typeface="Century Gothic" panose="020B0502020202020204" pitchFamily="34" charset="0"/>
                <a:ea typeface="ＭＳ Ｐゴシック" charset="0"/>
                <a:cs typeface="Arial" pitchFamily="34" charset="0"/>
              </a:rPr>
              <a:t>WIDE FIELD INSTRUMENT</a:t>
            </a:r>
          </a:p>
          <a:p>
            <a:endParaRPr lang="en-US" sz="2600" spc="300" dirty="0">
              <a:latin typeface="Century Gothic" panose="020B0502020202020204" pitchFamily="34" charset="0"/>
            </a:endParaRPr>
          </a:p>
        </p:txBody>
      </p:sp>
      <p:sp>
        <p:nvSpPr>
          <p:cNvPr id="6" name="Rectangle 5">
            <a:extLst>
              <a:ext uri="{FF2B5EF4-FFF2-40B4-BE49-F238E27FC236}">
                <a16:creationId xmlns:a16="http://schemas.microsoft.com/office/drawing/2014/main" id="{72948E21-EF45-4442-BE7B-B0606BC17458}"/>
              </a:ext>
            </a:extLst>
          </p:cNvPr>
          <p:cNvSpPr/>
          <p:nvPr/>
        </p:nvSpPr>
        <p:spPr bwMode="auto">
          <a:xfrm>
            <a:off x="0" y="413369"/>
            <a:ext cx="1143000" cy="424831"/>
          </a:xfrm>
          <a:prstGeom prst="rect">
            <a:avLst/>
          </a:prstGeom>
          <a:solidFill>
            <a:srgbClr val="3200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8" name="TextBox 7">
            <a:extLst>
              <a:ext uri="{FF2B5EF4-FFF2-40B4-BE49-F238E27FC236}">
                <a16:creationId xmlns:a16="http://schemas.microsoft.com/office/drawing/2014/main" id="{27338F49-A859-4843-9A0C-D01753BAEE39}"/>
              </a:ext>
            </a:extLst>
          </p:cNvPr>
          <p:cNvSpPr txBox="1"/>
          <p:nvPr/>
        </p:nvSpPr>
        <p:spPr>
          <a:xfrm>
            <a:off x="5029200" y="2513436"/>
            <a:ext cx="3276600" cy="1443087"/>
          </a:xfrm>
          <a:prstGeom prst="rect">
            <a:avLst/>
          </a:prstGeom>
          <a:noFill/>
        </p:spPr>
        <p:txBody>
          <a:bodyPr wrap="square" rtlCol="0">
            <a:spAutoFit/>
          </a:bodyPr>
          <a:lstStyle/>
          <a:p>
            <a:pPr marL="171450" indent="-171450">
              <a:lnSpc>
                <a:spcPct val="150000"/>
              </a:lnSpc>
              <a:buFont typeface="Wingdings" pitchFamily="2" charset="2"/>
              <a:buChar char="§"/>
            </a:pPr>
            <a:r>
              <a:rPr lang="en-US" sz="1200" dirty="0">
                <a:cs typeface="Arial" panose="020B0604020202020204" pitchFamily="34" charset="0"/>
              </a:rPr>
              <a:t>Survey-style observations</a:t>
            </a:r>
          </a:p>
          <a:p>
            <a:pPr marL="171450" indent="-171450">
              <a:lnSpc>
                <a:spcPct val="150000"/>
              </a:lnSpc>
              <a:buFont typeface="Wingdings" pitchFamily="2" charset="2"/>
              <a:buChar char="§"/>
            </a:pPr>
            <a:r>
              <a:rPr lang="en-US" sz="1200" dirty="0">
                <a:cs typeface="Arial" panose="020B0604020202020204" pitchFamily="34" charset="0"/>
              </a:rPr>
              <a:t>18 near-infrared light detectors</a:t>
            </a:r>
          </a:p>
          <a:p>
            <a:pPr marL="171450" indent="-171450">
              <a:lnSpc>
                <a:spcPct val="150000"/>
              </a:lnSpc>
              <a:buFont typeface="Wingdings" pitchFamily="2" charset="2"/>
              <a:buChar char="§"/>
            </a:pPr>
            <a:r>
              <a:rPr lang="en-US" sz="1200" dirty="0">
                <a:cs typeface="Arial" panose="020B0604020202020204" pitchFamily="34" charset="0"/>
              </a:rPr>
              <a:t>300-megapixel camera</a:t>
            </a:r>
          </a:p>
          <a:p>
            <a:pPr marL="171450" indent="-171450">
              <a:lnSpc>
                <a:spcPct val="150000"/>
              </a:lnSpc>
              <a:buFont typeface="Wingdings" pitchFamily="2" charset="2"/>
              <a:buChar char="§"/>
            </a:pPr>
            <a:r>
              <a:rPr lang="en-US" sz="1200" dirty="0">
                <a:cs typeface="Arial" panose="020B0604020202020204" pitchFamily="34" charset="0"/>
              </a:rPr>
              <a:t>200x Hubble’s infrared field of view</a:t>
            </a:r>
          </a:p>
          <a:p>
            <a:pPr marL="171450" indent="-171450">
              <a:lnSpc>
                <a:spcPct val="150000"/>
              </a:lnSpc>
              <a:buFont typeface="Wingdings" pitchFamily="2" charset="2"/>
              <a:buChar char="§"/>
            </a:pPr>
            <a:r>
              <a:rPr lang="en-US" sz="1200" dirty="0">
                <a:cs typeface="Arial" panose="020B0604020202020204" pitchFamily="34" charset="0"/>
              </a:rPr>
              <a:t>2 </a:t>
            </a:r>
            <a:r>
              <a:rPr lang="en-US" sz="1200" dirty="0"/>
              <a:t>spectroscopic capabilities</a:t>
            </a:r>
            <a:endParaRPr lang="en-US" sz="1200" dirty="0">
              <a:cs typeface="Arial" panose="020B0604020202020204" pitchFamily="3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3A28C-5E0F-3645-9385-23D7F4BE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DAFC594-4894-434B-AB62-09D3847785D9}"/>
              </a:ext>
            </a:extLst>
          </p:cNvPr>
          <p:cNvSpPr/>
          <p:nvPr/>
        </p:nvSpPr>
        <p:spPr bwMode="auto">
          <a:xfrm>
            <a:off x="0" y="413369"/>
            <a:ext cx="1143000" cy="424831"/>
          </a:xfrm>
          <a:prstGeom prst="rect">
            <a:avLst/>
          </a:prstGeom>
          <a:solidFill>
            <a:srgbClr val="3200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8" name="TextBox 7">
            <a:extLst>
              <a:ext uri="{FF2B5EF4-FFF2-40B4-BE49-F238E27FC236}">
                <a16:creationId xmlns:a16="http://schemas.microsoft.com/office/drawing/2014/main" id="{78687DFB-9B84-FA45-B3C9-108B979A1C46}"/>
              </a:ext>
            </a:extLst>
          </p:cNvPr>
          <p:cNvSpPr txBox="1"/>
          <p:nvPr/>
        </p:nvSpPr>
        <p:spPr>
          <a:xfrm>
            <a:off x="1371600" y="381000"/>
            <a:ext cx="5867400" cy="892552"/>
          </a:xfrm>
          <a:prstGeom prst="rect">
            <a:avLst/>
          </a:prstGeom>
          <a:noFill/>
        </p:spPr>
        <p:txBody>
          <a:bodyPr wrap="square" rtlCol="0">
            <a:spAutoFit/>
          </a:bodyPr>
          <a:lstStyle/>
          <a:p>
            <a:r>
              <a:rPr lang="en-US" sz="2600" spc="300" dirty="0">
                <a:latin typeface="Century Gothic" panose="020B0502020202020204" pitchFamily="34" charset="0"/>
                <a:ea typeface="ＭＳ Ｐゴシック" charset="0"/>
                <a:cs typeface="Arial" pitchFamily="34" charset="0"/>
              </a:rPr>
              <a:t>CORONAGRAPH INSTRUMENT</a:t>
            </a:r>
          </a:p>
          <a:p>
            <a:endParaRPr lang="en-US" sz="2600" spc="300" dirty="0">
              <a:latin typeface="Century Gothic" panose="020B0502020202020204" pitchFamily="34" charset="0"/>
            </a:endParaRPr>
          </a:p>
        </p:txBody>
      </p:sp>
      <p:sp>
        <p:nvSpPr>
          <p:cNvPr id="2" name="TextBox 1">
            <a:extLst>
              <a:ext uri="{FF2B5EF4-FFF2-40B4-BE49-F238E27FC236}">
                <a16:creationId xmlns:a16="http://schemas.microsoft.com/office/drawing/2014/main" id="{9DAAE3DE-D031-2446-A2B3-4B6AC389FE65}"/>
              </a:ext>
            </a:extLst>
          </p:cNvPr>
          <p:cNvSpPr txBox="1"/>
          <p:nvPr/>
        </p:nvSpPr>
        <p:spPr>
          <a:xfrm>
            <a:off x="4800600" y="2667000"/>
            <a:ext cx="3276600" cy="1255537"/>
          </a:xfrm>
          <a:prstGeom prst="rect">
            <a:avLst/>
          </a:prstGeom>
          <a:noFill/>
        </p:spPr>
        <p:txBody>
          <a:bodyPr wrap="square" rtlCol="0">
            <a:spAutoFit/>
          </a:bodyPr>
          <a:lstStyle/>
          <a:p>
            <a:pPr marL="171450" indent="-171450">
              <a:lnSpc>
                <a:spcPct val="150000"/>
              </a:lnSpc>
              <a:buFont typeface="Wingdings" pitchFamily="2" charset="2"/>
              <a:buChar char="§"/>
            </a:pPr>
            <a:r>
              <a:rPr lang="en-US" sz="1300" dirty="0">
                <a:cs typeface="Arial" panose="020B0604020202020204" pitchFamily="34" charset="0"/>
              </a:rPr>
              <a:t>Technology demonstration</a:t>
            </a:r>
          </a:p>
          <a:p>
            <a:pPr marL="171450" indent="-171450">
              <a:lnSpc>
                <a:spcPct val="150000"/>
              </a:lnSpc>
              <a:buFont typeface="Wingdings" pitchFamily="2" charset="2"/>
              <a:buChar char="§"/>
            </a:pPr>
            <a:r>
              <a:rPr lang="en-US" sz="1300" dirty="0">
                <a:cs typeface="Arial" panose="020B0604020202020204" pitchFamily="34" charset="0"/>
              </a:rPr>
              <a:t>First-of-its-kind design in space</a:t>
            </a:r>
          </a:p>
          <a:p>
            <a:pPr marL="171450" indent="-171450">
              <a:lnSpc>
                <a:spcPct val="150000"/>
              </a:lnSpc>
              <a:buFont typeface="Wingdings" pitchFamily="2" charset="2"/>
              <a:buChar char="§"/>
            </a:pPr>
            <a:r>
              <a:rPr lang="en-US" sz="1300" dirty="0">
                <a:cs typeface="Arial" panose="020B0604020202020204" pitchFamily="34" charset="0"/>
              </a:rPr>
              <a:t>Direct detection of faint exoplanets</a:t>
            </a:r>
          </a:p>
          <a:p>
            <a:pPr marL="171450" indent="-171450">
              <a:lnSpc>
                <a:spcPct val="150000"/>
              </a:lnSpc>
              <a:buFont typeface="Wingdings" pitchFamily="2" charset="2"/>
              <a:buChar char="§"/>
            </a:pPr>
            <a:endParaRPr lang="en-US" sz="1300" dirty="0">
              <a:cs typeface="Arial" panose="020B0604020202020204" pitchFamily="34" charset="0"/>
            </a:endParaRPr>
          </a:p>
        </p:txBody>
      </p:sp>
    </p:spTree>
  </p:cSld>
  <p:clrMapOvr>
    <a:masterClrMapping/>
  </p:clrMapOvr>
  <p:transition spd="med">
    <p:fade/>
  </p:transition>
</p:sld>
</file>

<file path=ppt/theme/theme1.xml><?xml version="1.0" encoding="utf-8"?>
<a:theme xmlns:a="http://schemas.openxmlformats.org/drawingml/2006/main" name="fjs_black_arial">
  <a:themeElements>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fontScheme name="fjs_black_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fjs_black_ari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s_black_ari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s_black_ari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s_black_ari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s_black_ari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s_black_ari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s_black_ari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js_black_arial 8">
        <a:dk1>
          <a:srgbClr val="808080"/>
        </a:dk1>
        <a:lt1>
          <a:srgbClr val="FFFFFF"/>
        </a:lt1>
        <a:dk2>
          <a:srgbClr val="000000"/>
        </a:dk2>
        <a:lt2>
          <a:srgbClr val="FFFF00"/>
        </a:lt2>
        <a:accent1>
          <a:srgbClr val="FF0000"/>
        </a:accent1>
        <a:accent2>
          <a:srgbClr val="FFFF00"/>
        </a:accent2>
        <a:accent3>
          <a:srgbClr val="AAAAAA"/>
        </a:accent3>
        <a:accent4>
          <a:srgbClr val="DADADA"/>
        </a:accent4>
        <a:accent5>
          <a:srgbClr val="FFAAAA"/>
        </a:accent5>
        <a:accent6>
          <a:srgbClr val="E7E7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fjs_black_arial</Template>
  <TotalTime>84637</TotalTime>
  <Words>10570</Words>
  <Application>Microsoft Macintosh PowerPoint</Application>
  <PresentationFormat>Widescreen</PresentationFormat>
  <Paragraphs>909</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Century Gothic</vt:lpstr>
      <vt:lpstr>Times New Roman</vt:lpstr>
      <vt:lpstr>Arial</vt:lpstr>
      <vt:lpstr>Wingdings</vt:lpstr>
      <vt:lpstr>Courier New</vt:lpstr>
      <vt:lpstr>Helvetica</vt:lpstr>
      <vt:lpstr>fjs_black_arial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Space Telescope Science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your View with the Nancy Grace Roman Space Telescope</dc:title>
  <dc:subject/>
  <dc:creator>Roman Space Telescope Mission Office</dc:creator>
  <cp:keywords/>
  <dc:description/>
  <cp:lastModifiedBy>Microsoft Office User</cp:lastModifiedBy>
  <cp:revision>1311</cp:revision>
  <cp:lastPrinted>2021-04-20T14:41:17Z</cp:lastPrinted>
  <dcterms:created xsi:type="dcterms:W3CDTF">2010-01-03T02:07:43Z</dcterms:created>
  <dcterms:modified xsi:type="dcterms:W3CDTF">2022-06-09T18:16:20Z</dcterms:modified>
  <cp:category/>
</cp:coreProperties>
</file>