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0" d="100"/>
          <a:sy n="130" d="100"/>
        </p:scale>
        <p:origin x="-96" y="-43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6301AB-B038-1E49-ABDA-625A68D9594C}" type="datetimeFigureOut">
              <a:rPr lang="en-US" smtClean="0"/>
              <a:t>11/15/13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D22944-7F85-0749-9A94-3B586175BE16}" type="slidenum">
              <a:rPr lang="en-US" smtClean="0"/>
              <a:t>‹#›</a:t>
            </a:fld>
            <a:endParaRPr lang="en-US"/>
          </a:p>
        </p:txBody>
      </p:sp>
    </p:spTree>
    <p:extLst>
      <p:ext uri="{BB962C8B-B14F-4D97-AF65-F5344CB8AC3E}">
        <p14:creationId xmlns:p14="http://schemas.microsoft.com/office/powerpoint/2010/main" val="30249166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montage.ipac.caltech.edu/gallery.html" TargetMode="External"/><Relationship Id="rId4" Type="http://schemas.openxmlformats.org/officeDocument/2006/relationships/hyperlink" Target="http://irsa.ipac.caltech.edu/work/jcg/GalPlane/" TargetMode="External"/><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Galactic Plane Color Composite - 2MASS</a:t>
            </a:r>
          </a:p>
          <a:p>
            <a:r>
              <a:rPr lang="en-US" sz="1200" b="0" u="none" kern="1200" baseline="0" dirty="0" smtClean="0">
                <a:solidFill>
                  <a:schemeClr val="tx1"/>
                </a:solidFill>
                <a:latin typeface="+mn-lt"/>
                <a:ea typeface="+mn-ea"/>
                <a:cs typeface="+mn-cs"/>
              </a:rPr>
              <a:t>Bound together by gravity, galaxies are large collections of stars and stellar remnants that coexist with interstellar gas and dust (as well as dark matter). On a clear night, our galaxy—the Milky Way—can be seen by the naked eye, but because our eyes cannot distinguish the individual stars that make up the glowing band of light, it appears “milky.”</a:t>
            </a:r>
          </a:p>
          <a:p>
            <a:r>
              <a:rPr lang="en-US" sz="1200" b="0" u="none" kern="1200" baseline="0" dirty="0" smtClean="0">
                <a:solidFill>
                  <a:schemeClr val="tx1"/>
                </a:solidFill>
                <a:latin typeface="+mn-lt"/>
                <a:ea typeface="+mn-ea"/>
                <a:cs typeface="+mn-cs"/>
              </a:rPr>
              <a:t>Infrared telescopes, however, see with different “eyes,” capable of detecting various wavelengths (outside the visible range) that provide unprecedented views of our Galaxy and beyond. This not-so-milky image of the Milky Way—nearly free of the obscuring effects of interstellar dust—was made with data from two highly automated 1.3 m ground-based telescopes used during the Two Micron All Sky Survey (2MASS) project.</a:t>
            </a:r>
          </a:p>
          <a:p>
            <a:r>
              <a:rPr lang="en-US" sz="1200" b="0" u="none" kern="1200" baseline="0" dirty="0" smtClean="0">
                <a:solidFill>
                  <a:schemeClr val="tx1"/>
                </a:solidFill>
                <a:latin typeface="+mn-lt"/>
                <a:ea typeface="+mn-ea"/>
                <a:cs typeface="+mn-cs"/>
              </a:rPr>
              <a:t>2MASS is a joint project of the University of Massachusetts in Amherst and the Infrared Processing and Analysis Center at the California Institute of Technology. 2MASS has uniformly scanned the entire sky in three near-infrared bands, using two highly-automated 1.3-meter telescopes, one at a northern hemisphere facility and the other in a southern hemisphere facility. Images such as this, allow scientists to gain a better understanding of the structure of our Galaxy and the universe.</a:t>
            </a:r>
          </a:p>
          <a:p>
            <a:endParaRPr lang="en-US" sz="1200" b="0" u="none" kern="1200" baseline="0" dirty="0" smtClean="0">
              <a:solidFill>
                <a:schemeClr val="tx1"/>
              </a:solidFill>
              <a:latin typeface="+mn-lt"/>
              <a:ea typeface="+mn-ea"/>
              <a:cs typeface="+mn-cs"/>
            </a:endParaRPr>
          </a:p>
          <a:p>
            <a:r>
              <a:rPr lang="en-US" sz="1200" b="0" u="none" kern="1200" baseline="0" dirty="0" smtClean="0">
                <a:solidFill>
                  <a:schemeClr val="tx1"/>
                </a:solidFill>
                <a:latin typeface="+mn-lt"/>
                <a:ea typeface="+mn-ea"/>
                <a:cs typeface="+mn-cs"/>
              </a:rPr>
              <a:t>This is a color composite of large-scale mosaics of the Two Micron All-Sky Survey (2MASS) J, H, and K image data at full resolution (1 </a:t>
            </a:r>
            <a:r>
              <a:rPr lang="en-US" sz="1200" b="0" u="none" kern="1200" baseline="0" dirty="0" err="1" smtClean="0">
                <a:solidFill>
                  <a:schemeClr val="tx1"/>
                </a:solidFill>
                <a:latin typeface="+mn-lt"/>
                <a:ea typeface="+mn-ea"/>
                <a:cs typeface="+mn-cs"/>
              </a:rPr>
              <a:t>arcsecond</a:t>
            </a:r>
            <a:r>
              <a:rPr lang="en-US" sz="1200" b="0" u="none" kern="1200" baseline="0" dirty="0" smtClean="0">
                <a:solidFill>
                  <a:schemeClr val="tx1"/>
                </a:solidFill>
                <a:latin typeface="+mn-lt"/>
                <a:ea typeface="+mn-ea"/>
                <a:cs typeface="+mn-cs"/>
              </a:rPr>
              <a:t>/pixel). The entire image covers 44x8 degrees of the Galactic plane, centered on the Galactic center (158,400 x 28,800 pixels; 109.5 GB). If printed out, it would be eight feet high. </a:t>
            </a:r>
            <a:endParaRPr lang="en-US" sz="1200" b="1" u="none" kern="1200" baseline="0" dirty="0" smtClean="0">
              <a:solidFill>
                <a:schemeClr val="tx1"/>
              </a:solidFill>
              <a:latin typeface="+mn-lt"/>
              <a:ea typeface="+mn-ea"/>
              <a:cs typeface="+mn-cs"/>
            </a:endParaRPr>
          </a:p>
          <a:p>
            <a:endParaRPr lang="en-US" sz="1200" b="0" u="none" kern="1200" baseline="0" dirty="0" smtClean="0">
              <a:solidFill>
                <a:schemeClr val="tx1"/>
              </a:solidFill>
              <a:latin typeface="+mn-lt"/>
              <a:ea typeface="+mn-ea"/>
              <a:cs typeface="+mn-cs"/>
            </a:endParaRPr>
          </a:p>
          <a:p>
            <a:endParaRPr lang="en-US" sz="1200" b="0" u="none" kern="1200" baseline="0" dirty="0" smtClean="0">
              <a:solidFill>
                <a:schemeClr val="tx1"/>
              </a:solidFill>
              <a:latin typeface="+mn-lt"/>
              <a:ea typeface="+mn-ea"/>
              <a:cs typeface="+mn-cs"/>
            </a:endParaRPr>
          </a:p>
          <a:p>
            <a:endParaRPr lang="en-US" sz="1200" b="0" u="none" kern="1200" baseline="0" dirty="0" smtClean="0">
              <a:solidFill>
                <a:schemeClr val="tx1"/>
              </a:solidFill>
              <a:latin typeface="+mn-lt"/>
              <a:ea typeface="+mn-ea"/>
              <a:cs typeface="+mn-cs"/>
            </a:endParaRPr>
          </a:p>
          <a:p>
            <a:r>
              <a:rPr lang="en-US" sz="1200" b="1" u="none" kern="1200" baseline="0" dirty="0" smtClean="0">
                <a:solidFill>
                  <a:schemeClr val="tx1"/>
                </a:solidFill>
                <a:latin typeface="+mn-lt"/>
                <a:ea typeface="+mn-ea"/>
                <a:cs typeface="+mn-cs"/>
              </a:rPr>
              <a:t>Credit: </a:t>
            </a:r>
            <a:r>
              <a:rPr lang="en-US" sz="1200" b="0" u="none" kern="1200" baseline="0" dirty="0" smtClean="0">
                <a:solidFill>
                  <a:schemeClr val="tx1"/>
                </a:solidFill>
                <a:latin typeface="+mn-lt"/>
                <a:ea typeface="+mn-ea"/>
                <a:cs typeface="+mn-cs"/>
              </a:rPr>
              <a:t>Dr. John Good (Caltech)</a:t>
            </a:r>
          </a:p>
          <a:p>
            <a:r>
              <a:rPr lang="en-US" sz="1200" b="1" u="none" kern="1200" baseline="0" dirty="0" smtClean="0">
                <a:solidFill>
                  <a:schemeClr val="tx1"/>
                </a:solidFill>
                <a:latin typeface="+mn-lt"/>
                <a:ea typeface="+mn-ea"/>
                <a:cs typeface="+mn-cs"/>
              </a:rPr>
              <a:t>Source: </a:t>
            </a:r>
            <a:r>
              <a:rPr lang="en-US" sz="1200" b="0" u="sng" kern="1200" baseline="0" dirty="0" smtClean="0">
                <a:solidFill>
                  <a:schemeClr val="tx1"/>
                </a:solidFill>
                <a:latin typeface="+mn-lt"/>
                <a:ea typeface="+mn-ea"/>
                <a:cs typeface="+mn-cs"/>
                <a:hlinkClick r:id="rId3"/>
              </a:rPr>
              <a:t>http://montage.ipac.caltech.edu/gallery.html</a:t>
            </a:r>
            <a:endParaRPr lang="en-US" sz="1200" b="0" u="none" kern="1200" baseline="0" dirty="0" smtClean="0">
              <a:solidFill>
                <a:schemeClr val="tx1"/>
              </a:solidFill>
              <a:latin typeface="+mn-lt"/>
              <a:ea typeface="+mn-ea"/>
              <a:cs typeface="+mn-cs"/>
              <a:hlinkClick r:id="rId3"/>
            </a:endParaRPr>
          </a:p>
          <a:p>
            <a:r>
              <a:rPr lang="en-US" sz="1200" b="1" u="none" kern="1200" baseline="0" dirty="0" smtClean="0">
                <a:solidFill>
                  <a:schemeClr val="tx1"/>
                </a:solidFill>
                <a:latin typeface="+mn-lt"/>
                <a:ea typeface="+mn-ea"/>
                <a:cs typeface="+mn-cs"/>
              </a:rPr>
              <a:t>Individual tiles:</a:t>
            </a:r>
            <a:r>
              <a:rPr lang="en-US" sz="1200" b="0" u="none" kern="1200" baseline="0" dirty="0" smtClean="0">
                <a:solidFill>
                  <a:schemeClr val="tx1"/>
                </a:solidFill>
                <a:latin typeface="+mn-lt"/>
                <a:ea typeface="+mn-ea"/>
                <a:cs typeface="+mn-cs"/>
              </a:rPr>
              <a:t> </a:t>
            </a:r>
            <a:r>
              <a:rPr lang="en-US" sz="1200" b="0" u="sng" kern="1200" baseline="0" dirty="0" smtClean="0">
                <a:solidFill>
                  <a:schemeClr val="tx1"/>
                </a:solidFill>
                <a:latin typeface="+mn-lt"/>
                <a:ea typeface="+mn-ea"/>
                <a:cs typeface="+mn-cs"/>
                <a:hlinkClick r:id="rId4"/>
              </a:rPr>
              <a:t>http://irsa.ipac.caltech.edu/work/jcg/GalPlane/</a:t>
            </a:r>
            <a:endParaRPr lang="en-US" sz="1200" b="1" u="none" kern="1200" baseline="0" dirty="0" smtClean="0">
              <a:solidFill>
                <a:schemeClr val="tx1"/>
              </a:solidFill>
              <a:latin typeface="+mn-lt"/>
              <a:ea typeface="+mn-ea"/>
              <a:cs typeface="+mn-cs"/>
              <a:hlinkClick r:id="rId4"/>
            </a:endParaRPr>
          </a:p>
          <a:p>
            <a:endParaRPr lang="en-US" sz="1200" b="0" u="none" kern="1200" baseline="0" dirty="0" smtClean="0">
              <a:solidFill>
                <a:schemeClr val="tx1"/>
              </a:solidFill>
              <a:latin typeface="+mn-lt"/>
              <a:ea typeface="+mn-ea"/>
              <a:cs typeface="+mn-cs"/>
            </a:endParaRPr>
          </a:p>
          <a:p>
            <a:endParaRPr lang="en-US" sz="1200" b="1" u="none" kern="1200" baseline="0" dirty="0" smtClean="0">
              <a:solidFill>
                <a:schemeClr val="tx1"/>
              </a:solidFill>
              <a:latin typeface="+mn-lt"/>
              <a:ea typeface="+mn-ea"/>
              <a:cs typeface="+mn-cs"/>
            </a:endParaRPr>
          </a:p>
          <a:p>
            <a:r>
              <a:rPr lang="en-US" sz="1200" b="1" u="none" kern="1200" baseline="0" dirty="0" smtClean="0">
                <a:solidFill>
                  <a:schemeClr val="tx1"/>
                </a:solidFill>
                <a:latin typeface="+mn-lt"/>
                <a:ea typeface="+mn-ea"/>
                <a:cs typeface="+mn-cs"/>
              </a:rPr>
              <a:t>Short description:</a:t>
            </a:r>
          </a:p>
          <a:p>
            <a:r>
              <a:rPr lang="en-US" sz="1200" b="0" u="none" kern="1200" baseline="0" dirty="0" smtClean="0">
                <a:solidFill>
                  <a:schemeClr val="tx1"/>
                </a:solidFill>
                <a:latin typeface="+mn-lt"/>
                <a:ea typeface="+mn-ea"/>
                <a:cs typeface="+mn-cs"/>
              </a:rPr>
              <a:t>This is a color composite of large-scale mosaics of the Two Micron All-Sky Survey (2MASS) J, H, and K image data at full resolution. </a:t>
            </a:r>
            <a:r>
              <a:rPr lang="en-US" sz="1200" b="0" u="none" kern="1200" baseline="0" smtClean="0">
                <a:solidFill>
                  <a:schemeClr val="tx1"/>
                </a:solidFill>
                <a:latin typeface="+mn-lt"/>
                <a:ea typeface="+mn-ea"/>
                <a:cs typeface="+mn-cs"/>
              </a:rPr>
              <a:t>The entire image covers 44x8 degrees of the Galactic plane, centered on the Galactic center.</a:t>
            </a:r>
            <a:endParaRPr lang="en-US" sz="1200" b="1" u="none" kern="1200" baseline="0" smtClean="0">
              <a:solidFill>
                <a:schemeClr val="tx1"/>
              </a:solidFill>
              <a:latin typeface="+mn-lt"/>
              <a:ea typeface="+mn-ea"/>
              <a:cs typeface="+mn-cs"/>
            </a:endParaRPr>
          </a:p>
          <a:p>
            <a:endParaRPr lang="en-US" sz="1200" b="1" u="none" kern="1200" baseline="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9D22944-7F85-0749-9A94-3B586175BE16}" type="slidenum">
              <a:rPr lang="en-US" smtClean="0"/>
              <a:t>1</a:t>
            </a:fld>
            <a:endParaRPr lang="en-US"/>
          </a:p>
        </p:txBody>
      </p:sp>
    </p:spTree>
    <p:extLst>
      <p:ext uri="{BB962C8B-B14F-4D97-AF65-F5344CB8AC3E}">
        <p14:creationId xmlns:p14="http://schemas.microsoft.com/office/powerpoint/2010/main" val="149804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CA3685-CDB5-6E42-B7FF-23134F125AC4}" type="datetimeFigureOut">
              <a:rPr lang="en-US" smtClean="0"/>
              <a:t>11/15/13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7C74E-7597-6E4A-9E67-5AD5B600D99C}" type="slidenum">
              <a:rPr lang="en-US" smtClean="0"/>
              <a:t>‹#›</a:t>
            </a:fld>
            <a:endParaRPr lang="en-US"/>
          </a:p>
        </p:txBody>
      </p:sp>
    </p:spTree>
    <p:extLst>
      <p:ext uri="{BB962C8B-B14F-4D97-AF65-F5344CB8AC3E}">
        <p14:creationId xmlns:p14="http://schemas.microsoft.com/office/powerpoint/2010/main" val="4072956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CA3685-CDB5-6E42-B7FF-23134F125AC4}" type="datetimeFigureOut">
              <a:rPr lang="en-US" smtClean="0"/>
              <a:t>11/15/13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7C74E-7597-6E4A-9E67-5AD5B600D99C}" type="slidenum">
              <a:rPr lang="en-US" smtClean="0"/>
              <a:t>‹#›</a:t>
            </a:fld>
            <a:endParaRPr lang="en-US"/>
          </a:p>
        </p:txBody>
      </p:sp>
    </p:spTree>
    <p:extLst>
      <p:ext uri="{BB962C8B-B14F-4D97-AF65-F5344CB8AC3E}">
        <p14:creationId xmlns:p14="http://schemas.microsoft.com/office/powerpoint/2010/main" val="1915454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CA3685-CDB5-6E42-B7FF-23134F125AC4}" type="datetimeFigureOut">
              <a:rPr lang="en-US" smtClean="0"/>
              <a:t>11/15/13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7C74E-7597-6E4A-9E67-5AD5B600D99C}" type="slidenum">
              <a:rPr lang="en-US" smtClean="0"/>
              <a:t>‹#›</a:t>
            </a:fld>
            <a:endParaRPr lang="en-US"/>
          </a:p>
        </p:txBody>
      </p:sp>
    </p:spTree>
    <p:extLst>
      <p:ext uri="{BB962C8B-B14F-4D97-AF65-F5344CB8AC3E}">
        <p14:creationId xmlns:p14="http://schemas.microsoft.com/office/powerpoint/2010/main" val="884567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CA3685-CDB5-6E42-B7FF-23134F125AC4}" type="datetimeFigureOut">
              <a:rPr lang="en-US" smtClean="0"/>
              <a:t>11/15/13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7C74E-7597-6E4A-9E67-5AD5B600D99C}" type="slidenum">
              <a:rPr lang="en-US" smtClean="0"/>
              <a:t>‹#›</a:t>
            </a:fld>
            <a:endParaRPr lang="en-US"/>
          </a:p>
        </p:txBody>
      </p:sp>
    </p:spTree>
    <p:extLst>
      <p:ext uri="{BB962C8B-B14F-4D97-AF65-F5344CB8AC3E}">
        <p14:creationId xmlns:p14="http://schemas.microsoft.com/office/powerpoint/2010/main" val="46032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CA3685-CDB5-6E42-B7FF-23134F125AC4}" type="datetimeFigureOut">
              <a:rPr lang="en-US" smtClean="0"/>
              <a:t>11/15/13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77C74E-7597-6E4A-9E67-5AD5B600D99C}" type="slidenum">
              <a:rPr lang="en-US" smtClean="0"/>
              <a:t>‹#›</a:t>
            </a:fld>
            <a:endParaRPr lang="en-US"/>
          </a:p>
        </p:txBody>
      </p:sp>
    </p:spTree>
    <p:extLst>
      <p:ext uri="{BB962C8B-B14F-4D97-AF65-F5344CB8AC3E}">
        <p14:creationId xmlns:p14="http://schemas.microsoft.com/office/powerpoint/2010/main" val="1786840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CA3685-CDB5-6E42-B7FF-23134F125AC4}" type="datetimeFigureOut">
              <a:rPr lang="en-US" smtClean="0"/>
              <a:t>11/15/13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7C74E-7597-6E4A-9E67-5AD5B600D99C}" type="slidenum">
              <a:rPr lang="en-US" smtClean="0"/>
              <a:t>‹#›</a:t>
            </a:fld>
            <a:endParaRPr lang="en-US"/>
          </a:p>
        </p:txBody>
      </p:sp>
    </p:spTree>
    <p:extLst>
      <p:ext uri="{BB962C8B-B14F-4D97-AF65-F5344CB8AC3E}">
        <p14:creationId xmlns:p14="http://schemas.microsoft.com/office/powerpoint/2010/main" val="4056520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CA3685-CDB5-6E42-B7FF-23134F125AC4}" type="datetimeFigureOut">
              <a:rPr lang="en-US" smtClean="0"/>
              <a:t>11/15/13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77C74E-7597-6E4A-9E67-5AD5B600D99C}" type="slidenum">
              <a:rPr lang="en-US" smtClean="0"/>
              <a:t>‹#›</a:t>
            </a:fld>
            <a:endParaRPr lang="en-US"/>
          </a:p>
        </p:txBody>
      </p:sp>
    </p:spTree>
    <p:extLst>
      <p:ext uri="{BB962C8B-B14F-4D97-AF65-F5344CB8AC3E}">
        <p14:creationId xmlns:p14="http://schemas.microsoft.com/office/powerpoint/2010/main" val="263975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CA3685-CDB5-6E42-B7FF-23134F125AC4}" type="datetimeFigureOut">
              <a:rPr lang="en-US" smtClean="0"/>
              <a:t>11/15/13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77C74E-7597-6E4A-9E67-5AD5B600D99C}" type="slidenum">
              <a:rPr lang="en-US" smtClean="0"/>
              <a:t>‹#›</a:t>
            </a:fld>
            <a:endParaRPr lang="en-US"/>
          </a:p>
        </p:txBody>
      </p:sp>
    </p:spTree>
    <p:extLst>
      <p:ext uri="{BB962C8B-B14F-4D97-AF65-F5344CB8AC3E}">
        <p14:creationId xmlns:p14="http://schemas.microsoft.com/office/powerpoint/2010/main" val="3659305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CA3685-CDB5-6E42-B7FF-23134F125AC4}" type="datetimeFigureOut">
              <a:rPr lang="en-US" smtClean="0"/>
              <a:t>11/15/13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7C74E-7597-6E4A-9E67-5AD5B600D99C}" type="slidenum">
              <a:rPr lang="en-US" smtClean="0"/>
              <a:t>‹#›</a:t>
            </a:fld>
            <a:endParaRPr lang="en-US"/>
          </a:p>
        </p:txBody>
      </p:sp>
    </p:spTree>
    <p:extLst>
      <p:ext uri="{BB962C8B-B14F-4D97-AF65-F5344CB8AC3E}">
        <p14:creationId xmlns:p14="http://schemas.microsoft.com/office/powerpoint/2010/main" val="282819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CA3685-CDB5-6E42-B7FF-23134F125AC4}" type="datetimeFigureOut">
              <a:rPr lang="en-US" smtClean="0"/>
              <a:t>11/15/13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7C74E-7597-6E4A-9E67-5AD5B600D99C}" type="slidenum">
              <a:rPr lang="en-US" smtClean="0"/>
              <a:t>‹#›</a:t>
            </a:fld>
            <a:endParaRPr lang="en-US"/>
          </a:p>
        </p:txBody>
      </p:sp>
    </p:spTree>
    <p:extLst>
      <p:ext uri="{BB962C8B-B14F-4D97-AF65-F5344CB8AC3E}">
        <p14:creationId xmlns:p14="http://schemas.microsoft.com/office/powerpoint/2010/main" val="340614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CA3685-CDB5-6E42-B7FF-23134F125AC4}" type="datetimeFigureOut">
              <a:rPr lang="en-US" smtClean="0"/>
              <a:t>11/15/13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77C74E-7597-6E4A-9E67-5AD5B600D99C}" type="slidenum">
              <a:rPr lang="en-US" smtClean="0"/>
              <a:t>‹#›</a:t>
            </a:fld>
            <a:endParaRPr lang="en-US"/>
          </a:p>
        </p:txBody>
      </p:sp>
    </p:spTree>
    <p:extLst>
      <p:ext uri="{BB962C8B-B14F-4D97-AF65-F5344CB8AC3E}">
        <p14:creationId xmlns:p14="http://schemas.microsoft.com/office/powerpoint/2010/main" val="39449707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6CA3685-CDB5-6E42-B7FF-23134F125AC4}" type="datetimeFigureOut">
              <a:rPr lang="en-US" smtClean="0"/>
              <a:t>11/15/13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177C74E-7597-6E4A-9E67-5AD5B600D99C}" type="slidenum">
              <a:rPr lang="en-US" smtClean="0"/>
              <a:t>‹#›</a:t>
            </a:fld>
            <a:endParaRPr lang="en-US"/>
          </a:p>
        </p:txBody>
      </p:sp>
    </p:spTree>
    <p:extLst>
      <p:ext uri="{BB962C8B-B14F-4D97-AF65-F5344CB8AC3E}">
        <p14:creationId xmlns:p14="http://schemas.microsoft.com/office/powerpoint/2010/main" val="3763362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_MASS_Galactic_Plane_1280x7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4503223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TotalTime>
  <Words>411</Words>
  <Application>Microsoft Macintosh PowerPoint</Application>
  <PresentationFormat>On-screen Show (16:9)</PresentationFormat>
  <Paragraphs>17</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Ronald Albright</dc:creator>
  <cp:lastModifiedBy>Mark Malanoski</cp:lastModifiedBy>
  <cp:revision>4</cp:revision>
  <dcterms:created xsi:type="dcterms:W3CDTF">2012-10-22T17:48:47Z</dcterms:created>
  <dcterms:modified xsi:type="dcterms:W3CDTF">2013-11-15T19:15:18Z</dcterms:modified>
</cp:coreProperties>
</file>