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78" d="100"/>
          <a:sy n="178" d="100"/>
        </p:scale>
        <p:origin x="-448"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6FAFF2-6917-BD48-940E-0A50B49CC7FA}" type="datetimeFigureOut">
              <a:rPr lang="en-US" smtClean="0"/>
              <a:t>8/8/14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BF7551-7BA1-4042-A22F-6E494C995847}" type="slidenum">
              <a:rPr lang="en-US" smtClean="0"/>
              <a:t>‹#›</a:t>
            </a:fld>
            <a:endParaRPr lang="en-US"/>
          </a:p>
        </p:txBody>
      </p:sp>
    </p:spTree>
    <p:extLst>
      <p:ext uri="{BB962C8B-B14F-4D97-AF65-F5344CB8AC3E}">
        <p14:creationId xmlns:p14="http://schemas.microsoft.com/office/powerpoint/2010/main" val="11818423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Bubbles and Baby Stars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spectacular new NASA/ESA Hubble Space Telescope image — one of the largest ever released of a star-forming region — highlights N11, part of a complex network of gas clouds and star clusters within our </a:t>
            </a:r>
            <a:r>
              <a:rPr lang="en-US" sz="1200" kern="1200" dirty="0" err="1" smtClean="0">
                <a:solidFill>
                  <a:schemeClr val="tx1"/>
                </a:solidFill>
                <a:latin typeface="+mn-lt"/>
                <a:ea typeface="+mn-ea"/>
                <a:cs typeface="+mn-cs"/>
              </a:rPr>
              <a:t>neighbouring</a:t>
            </a:r>
            <a:r>
              <a:rPr lang="en-US" sz="1200" kern="1200" dirty="0" smtClean="0">
                <a:solidFill>
                  <a:schemeClr val="tx1"/>
                </a:solidFill>
                <a:latin typeface="+mn-lt"/>
                <a:ea typeface="+mn-ea"/>
                <a:cs typeface="+mn-cs"/>
              </a:rPr>
              <a:t> galaxy, the Large </a:t>
            </a:r>
            <a:r>
              <a:rPr lang="en-US" sz="1200" kern="1200" dirty="0" err="1" smtClean="0">
                <a:solidFill>
                  <a:schemeClr val="tx1"/>
                </a:solidFill>
                <a:latin typeface="+mn-lt"/>
                <a:ea typeface="+mn-ea"/>
                <a:cs typeface="+mn-cs"/>
              </a:rPr>
              <a:t>Magellanic</a:t>
            </a:r>
            <a:r>
              <a:rPr lang="en-US" sz="1200" kern="1200" dirty="0" smtClean="0">
                <a:solidFill>
                  <a:schemeClr val="tx1"/>
                </a:solidFill>
                <a:latin typeface="+mn-lt"/>
                <a:ea typeface="+mn-ea"/>
                <a:cs typeface="+mn-cs"/>
              </a:rPr>
              <a:t> Cloud. This region of energetic star formation is one of the most active in the nearby Universe. The Large </a:t>
            </a:r>
            <a:r>
              <a:rPr lang="en-US" sz="1200" kern="1200" dirty="0" err="1" smtClean="0">
                <a:solidFill>
                  <a:schemeClr val="tx1"/>
                </a:solidFill>
                <a:latin typeface="+mn-lt"/>
                <a:ea typeface="+mn-ea"/>
                <a:cs typeface="+mn-cs"/>
              </a:rPr>
              <a:t>Magellanic</a:t>
            </a:r>
            <a:r>
              <a:rPr lang="en-US" sz="1200" kern="1200" dirty="0" smtClean="0">
                <a:solidFill>
                  <a:schemeClr val="tx1"/>
                </a:solidFill>
                <a:latin typeface="+mn-lt"/>
                <a:ea typeface="+mn-ea"/>
                <a:cs typeface="+mn-cs"/>
              </a:rPr>
              <a:t> Cloud, or LMC, contains many bright bubbles of glowing gas. One of the largest and most spectacular has the name LHA 120-N 11, from its listing in a catalogue compiled by the American astronomer and astronaut Karl </a:t>
            </a:r>
            <a:r>
              <a:rPr lang="en-US" sz="1200" kern="1200" dirty="0" err="1" smtClean="0">
                <a:solidFill>
                  <a:schemeClr val="tx1"/>
                </a:solidFill>
                <a:latin typeface="+mn-lt"/>
                <a:ea typeface="+mn-ea"/>
                <a:cs typeface="+mn-cs"/>
              </a:rPr>
              <a:t>Henize</a:t>
            </a:r>
            <a:r>
              <a:rPr lang="en-US" sz="1200" kern="1200" dirty="0" smtClean="0">
                <a:solidFill>
                  <a:schemeClr val="tx1"/>
                </a:solidFill>
                <a:latin typeface="+mn-lt"/>
                <a:ea typeface="+mn-ea"/>
                <a:cs typeface="+mn-cs"/>
              </a:rPr>
              <a:t> in 1956, and is informally known as N11. Close up, the billowing pink clouds of glowing gas make N11 resemble a puffy swirl of fairground candy floss.</a:t>
            </a:r>
          </a:p>
          <a:p>
            <a:r>
              <a:rPr lang="en-US" sz="1200" kern="1200" dirty="0" smtClean="0">
                <a:solidFill>
                  <a:schemeClr val="tx1"/>
                </a:solidFill>
                <a:latin typeface="+mn-lt"/>
                <a:ea typeface="+mn-ea"/>
                <a:cs typeface="+mn-cs"/>
              </a:rPr>
              <a:t>From further away, its distinctive overall shape led some observers to nickname it the Bean Nebula. The dramatic and </a:t>
            </a:r>
            <a:r>
              <a:rPr lang="en-US" sz="1200" kern="1200" dirty="0" err="1" smtClean="0">
                <a:solidFill>
                  <a:schemeClr val="tx1"/>
                </a:solidFill>
                <a:latin typeface="+mn-lt"/>
                <a:ea typeface="+mn-ea"/>
                <a:cs typeface="+mn-cs"/>
              </a:rPr>
              <a:t>colourful</a:t>
            </a:r>
            <a:r>
              <a:rPr lang="en-US" sz="1200" kern="1200" dirty="0" smtClean="0">
                <a:solidFill>
                  <a:schemeClr val="tx1"/>
                </a:solidFill>
                <a:latin typeface="+mn-lt"/>
                <a:ea typeface="+mn-ea"/>
                <a:cs typeface="+mn-cs"/>
              </a:rPr>
              <a:t> features visible in the nebula are the telltale signs of star formation. N11 is a well-studied region that extends over 1000 light-years. It is the second largest star-forming region within the LMC and has produced some of the most massive stars known. It is the process of star formation that gives N11 its distinctive look. Three successive generations of stars, each of which formed further away from the </a:t>
            </a:r>
            <a:r>
              <a:rPr lang="en-US" sz="1200" kern="1200" dirty="0" err="1" smtClean="0">
                <a:solidFill>
                  <a:schemeClr val="tx1"/>
                </a:solidFill>
                <a:latin typeface="+mn-lt"/>
                <a:ea typeface="+mn-ea"/>
                <a:cs typeface="+mn-cs"/>
              </a:rPr>
              <a:t>centre</a:t>
            </a:r>
            <a:r>
              <a:rPr lang="en-US" sz="1200" kern="1200" dirty="0" smtClean="0">
                <a:solidFill>
                  <a:schemeClr val="tx1"/>
                </a:solidFill>
                <a:latin typeface="+mn-lt"/>
                <a:ea typeface="+mn-ea"/>
                <a:cs typeface="+mn-cs"/>
              </a:rPr>
              <a:t> of the nebula than the last, have created shells of gas and dust.</a:t>
            </a:r>
          </a:p>
          <a:p>
            <a:endParaRPr lang="en-US" sz="1200" kern="1200" dirty="0" smtClean="0">
              <a:solidFill>
                <a:schemeClr val="tx1"/>
              </a:solidFill>
              <a:latin typeface="+mn-lt"/>
              <a:ea typeface="+mn-ea"/>
              <a:cs typeface="+mn-cs"/>
            </a:endParaRPr>
          </a:p>
          <a:p>
            <a:r>
              <a:rPr lang="en-US" dirty="0" smtClean="0"/>
              <a:t>Satellite: </a:t>
            </a:r>
            <a:r>
              <a:rPr lang="en-US" sz="1200" kern="1200" dirty="0" smtClean="0">
                <a:solidFill>
                  <a:schemeClr val="tx1"/>
                </a:solidFill>
                <a:latin typeface="+mn-lt"/>
                <a:ea typeface="+mn-ea"/>
                <a:cs typeface="+mn-cs"/>
              </a:rPr>
              <a:t>Hubble Space Telescope</a:t>
            </a:r>
            <a:endParaRPr lang="en-US" dirty="0"/>
          </a:p>
        </p:txBody>
      </p:sp>
      <p:sp>
        <p:nvSpPr>
          <p:cNvPr id="4" name="Slide Number Placeholder 3"/>
          <p:cNvSpPr>
            <a:spLocks noGrp="1"/>
          </p:cNvSpPr>
          <p:nvPr>
            <p:ph type="sldNum" sz="quarter" idx="10"/>
          </p:nvPr>
        </p:nvSpPr>
        <p:spPr/>
        <p:txBody>
          <a:bodyPr/>
          <a:lstStyle/>
          <a:p>
            <a:fld id="{EABF7551-7BA1-4042-A22F-6E494C995847}" type="slidenum">
              <a:rPr lang="en-US" smtClean="0"/>
              <a:t>1</a:t>
            </a:fld>
            <a:endParaRPr lang="en-US"/>
          </a:p>
        </p:txBody>
      </p:sp>
    </p:spTree>
    <p:extLst>
      <p:ext uri="{BB962C8B-B14F-4D97-AF65-F5344CB8AC3E}">
        <p14:creationId xmlns:p14="http://schemas.microsoft.com/office/powerpoint/2010/main" val="286933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8/8/14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8/8/14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8/8/14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8/8/14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8/8/14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ubbles_baby_sta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151534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TotalTime>
  <Words>270</Words>
  <Application>Microsoft Macintosh PowerPoint</Application>
  <PresentationFormat>On-screen Show (16:9)</PresentationFormat>
  <Paragraphs>7</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NASA/GST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2014-08-08T14:45:03Z</dcterms:created>
  <dcterms:modified xsi:type="dcterms:W3CDTF">2014-08-08T14:48:05Z</dcterms:modified>
</cp:coreProperties>
</file>