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ov"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 styleId="{8F44A2F1-9E1F-4B54-A3A2-5F16C0AD49E2}"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228600" defTabSz="457200" latinLnBrk="0">
      <a:defRPr sz="2200">
        <a:latin typeface="Lucida Grande"/>
        <a:ea typeface="Lucida Grande"/>
        <a:cs typeface="Lucida Grande"/>
        <a:sym typeface="Lucida Grande"/>
      </a:defRPr>
    </a:lvl2pPr>
    <a:lvl3pPr indent="457200" defTabSz="457200" latinLnBrk="0">
      <a:defRPr sz="2200">
        <a:latin typeface="Lucida Grande"/>
        <a:ea typeface="Lucida Grande"/>
        <a:cs typeface="Lucida Grande"/>
        <a:sym typeface="Lucida Grande"/>
      </a:defRPr>
    </a:lvl3pPr>
    <a:lvl4pPr indent="685800" defTabSz="457200" latinLnBrk="0">
      <a:defRPr sz="2200">
        <a:latin typeface="Lucida Grande"/>
        <a:ea typeface="Lucida Grande"/>
        <a:cs typeface="Lucida Grande"/>
        <a:sym typeface="Lucida Grande"/>
      </a:defRPr>
    </a:lvl4pPr>
    <a:lvl5pPr indent="914400" defTabSz="457200" latinLnBrk="0">
      <a:defRPr sz="2200">
        <a:latin typeface="Lucida Grande"/>
        <a:ea typeface="Lucida Grande"/>
        <a:cs typeface="Lucida Grande"/>
        <a:sym typeface="Lucida Grande"/>
      </a:defRPr>
    </a:lvl5pPr>
    <a:lvl6pPr indent="1143000" defTabSz="457200" latinLnBrk="0">
      <a:defRPr sz="2200">
        <a:latin typeface="Lucida Grande"/>
        <a:ea typeface="Lucida Grande"/>
        <a:cs typeface="Lucida Grande"/>
        <a:sym typeface="Lucida Grande"/>
      </a:defRPr>
    </a:lvl6pPr>
    <a:lvl7pPr indent="1371600" defTabSz="457200" latinLnBrk="0">
      <a:defRPr sz="2200">
        <a:latin typeface="Lucida Grande"/>
        <a:ea typeface="Lucida Grande"/>
        <a:cs typeface="Lucida Grande"/>
        <a:sym typeface="Lucida Grande"/>
      </a:defRPr>
    </a:lvl7pPr>
    <a:lvl8pPr indent="1600200" defTabSz="457200" latinLnBrk="0">
      <a:defRPr sz="2200">
        <a:latin typeface="Lucida Grande"/>
        <a:ea typeface="Lucida Grande"/>
        <a:cs typeface="Lucida Grande"/>
        <a:sym typeface="Lucida Grande"/>
      </a:defRPr>
    </a:lvl8pPr>
    <a:lvl9pPr indent="1828800" defTabSz="457200" latinLnBrk="0">
      <a:defRPr sz="2200">
        <a:latin typeface="Lucida Grande"/>
        <a:ea typeface="Lucida Grande"/>
        <a:cs typeface="Lucida Grande"/>
        <a:sym typeface="Lucida Grand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 Id="rId3" Type="http://schemas.openxmlformats.org/officeDocument/2006/relationships/hyperlink" Target="http://earthobservatory.nasa.gov/Features/WorldOfChange/sthelens.php"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2" name="Shape 122"/>
          <p:cNvSpPr/>
          <p:nvPr>
            <p:ph type="sldImg"/>
          </p:nvPr>
        </p:nvSpPr>
        <p:spPr>
          <a:prstGeom prst="rect">
            <a:avLst/>
          </a:prstGeom>
        </p:spPr>
        <p:txBody>
          <a:bodyPr/>
          <a:lstStyle/>
          <a:p>
            <a:pPr/>
          </a:p>
        </p:txBody>
      </p:sp>
      <p:sp>
        <p:nvSpPr>
          <p:cNvPr id="123" name="Shape 123"/>
          <p:cNvSpPr/>
          <p:nvPr>
            <p:ph type="body" sz="quarter" idx="1"/>
          </p:nvPr>
        </p:nvSpPr>
        <p:spPr>
          <a:prstGeom prst="rect">
            <a:avLst/>
          </a:prstGeom>
        </p:spPr>
        <p:txBody>
          <a:bodyPr/>
          <a:lstStyle/>
          <a:p>
            <a:pPr/>
            <a:r>
              <a:t>Devastation and Recovery at Mt. St. Helens</a:t>
            </a:r>
          </a:p>
          <a:p>
            <a:pPr/>
          </a:p>
          <a:p>
            <a:pPr/>
            <a:r>
              <a:t>In the nearly four decades since the eruption (1980), Mt. St. Helens has given scientists an unprecedented opportunity to witness the steps through which life reclaims a devastated landscape. The scale of the eruption and the beginning of reclamation in the Mt. St. Helens blast zone are documented in this series of images between 1979 and 2017. The older images are false-color (vegetation is red).</a:t>
            </a:r>
          </a:p>
          <a:p>
            <a:pPr/>
          </a:p>
          <a:p>
            <a:pPr/>
            <a:r>
              <a:t>Not surprisingly, the first noticeable recovery (late 1980s) takes place in the northwestern quadrant of the blast zone, farthest from the volcano. It is another decade (late 1990s) before the terrain east of Spirit Lake is considerably greener. By the end of the series, the only area (beyond the slopes of the mountain itself) that remains conspicuously bare at the scale of these images is the Pumice Plain.</a:t>
            </a:r>
          </a:p>
          <a:p>
            <a:pPr/>
          </a:p>
          <a:p>
            <a:pPr/>
          </a:p>
          <a:p>
            <a:pPr/>
            <a:r>
              <a:t>For more information: </a:t>
            </a:r>
          </a:p>
          <a:p>
            <a:pPr/>
            <a:r>
              <a:t>      </a:t>
            </a:r>
            <a:r>
              <a:rPr u="sng">
                <a:hlinkClick r:id="rId3" invalidUrl="" action="" tgtFrame="" tooltip="" history="1" highlightClick="0" endSnd="0"/>
              </a:rPr>
              <a:t>earthobservatory.nasa.gov/Features/WorldOfChange/sthelens.php</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4833937" y="2303859"/>
            <a:ext cx="14716126" cy="4643438"/>
          </a:xfrm>
          <a:prstGeom prst="rect">
            <a:avLst/>
          </a:prstGeom>
        </p:spPr>
        <p:txBody>
          <a:bodyPr anchor="b"/>
          <a:lstStyle/>
          <a:p>
            <a:pPr/>
            <a:r>
              <a:t>Title Text</a:t>
            </a:r>
          </a:p>
        </p:txBody>
      </p:sp>
      <p:sp>
        <p:nvSpPr>
          <p:cNvPr id="12" name="Shape 12"/>
          <p:cNvSpPr/>
          <p:nvPr>
            <p:ph type="body" sz="quarter" idx="1"/>
          </p:nvPr>
        </p:nvSpPr>
        <p:spPr>
          <a:xfrm>
            <a:off x="4833937" y="7072312"/>
            <a:ext cx="14716126" cy="1589485"/>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4833937" y="8947546"/>
            <a:ext cx="14716126" cy="660798"/>
          </a:xfrm>
          <a:prstGeom prst="rect">
            <a:avLst/>
          </a:prstGeom>
        </p:spPr>
        <p:txBody>
          <a:bodyPr anchor="t">
            <a:spAutoFit/>
          </a:bodyPr>
          <a:lstStyle>
            <a:lvl1pPr marL="0" indent="0" algn="ctr">
              <a:spcBef>
                <a:spcPts val="0"/>
              </a:spcBef>
              <a:buSzTx/>
              <a:buNone/>
              <a:defRPr i="1" sz="3200"/>
            </a:lvl1pPr>
          </a:lstStyle>
          <a:p>
            <a:pPr/>
            <a:r>
              <a:t>–Johnny Appleseed</a:t>
            </a:r>
          </a:p>
        </p:txBody>
      </p:sp>
      <p:sp>
        <p:nvSpPr>
          <p:cNvPr id="94" name="Shape 94"/>
          <p:cNvSpPr/>
          <p:nvPr>
            <p:ph type="body" sz="quarter" idx="14"/>
          </p:nvPr>
        </p:nvSpPr>
        <p:spPr>
          <a:xfrm>
            <a:off x="4833937" y="6000353"/>
            <a:ext cx="14716126" cy="965201"/>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3043535" y="0"/>
            <a:ext cx="18288001"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sz="half" idx="13"/>
          </p:nvPr>
        </p:nvSpPr>
        <p:spPr>
          <a:xfrm>
            <a:off x="5325070" y="928687"/>
            <a:ext cx="13722210" cy="8304610"/>
          </a:xfrm>
          <a:prstGeom prst="rect">
            <a:avLst/>
          </a:prstGeom>
        </p:spPr>
        <p:txBody>
          <a:bodyPr lIns="91439" tIns="45719" rIns="91439" bIns="45719" anchor="t">
            <a:noAutofit/>
          </a:bodyPr>
          <a:lstStyle/>
          <a:p>
            <a:pPr/>
          </a:p>
        </p:txBody>
      </p:sp>
      <p:sp>
        <p:nvSpPr>
          <p:cNvPr id="21" name="Shape 21"/>
          <p:cNvSpPr/>
          <p:nvPr>
            <p:ph type="title"/>
          </p:nvPr>
        </p:nvSpPr>
        <p:spPr>
          <a:xfrm>
            <a:off x="4833937" y="9447609"/>
            <a:ext cx="14716126" cy="2000251"/>
          </a:xfrm>
          <a:prstGeom prst="rect">
            <a:avLst/>
          </a:prstGeom>
        </p:spPr>
        <p:txBody>
          <a:bodyPr/>
          <a:lstStyle/>
          <a:p>
            <a:pPr/>
            <a:r>
              <a:t>Title Text</a:t>
            </a:r>
          </a:p>
        </p:txBody>
      </p:sp>
      <p:sp>
        <p:nvSpPr>
          <p:cNvPr id="22" name="Shape 22"/>
          <p:cNvSpPr/>
          <p:nvPr>
            <p:ph type="body" sz="quarter" idx="1"/>
          </p:nvPr>
        </p:nvSpPr>
        <p:spPr>
          <a:xfrm>
            <a:off x="4833937" y="11519296"/>
            <a:ext cx="14716126" cy="1589486"/>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4833937" y="4536281"/>
            <a:ext cx="14716126" cy="4643438"/>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2495609" y="898481"/>
            <a:ext cx="7489362" cy="11555016"/>
          </a:xfrm>
          <a:prstGeom prst="rect">
            <a:avLst/>
          </a:prstGeom>
        </p:spPr>
        <p:txBody>
          <a:bodyPr lIns="91439" tIns="45719" rIns="91439" bIns="45719" anchor="t">
            <a:noAutofit/>
          </a:bodyPr>
          <a:lstStyle/>
          <a:p>
            <a:pPr/>
          </a:p>
        </p:txBody>
      </p:sp>
      <p:sp>
        <p:nvSpPr>
          <p:cNvPr id="39" name="Shape 39"/>
          <p:cNvSpPr/>
          <p:nvPr>
            <p:ph type="title"/>
          </p:nvPr>
        </p:nvSpPr>
        <p:spPr>
          <a:xfrm>
            <a:off x="4387453" y="892968"/>
            <a:ext cx="7500938" cy="5607845"/>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4387453" y="6697265"/>
            <a:ext cx="7500938" cy="5786439"/>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quarter" idx="13"/>
          </p:nvPr>
        </p:nvSpPr>
        <p:spPr>
          <a:xfrm>
            <a:off x="12495609" y="3643312"/>
            <a:ext cx="7500938" cy="8840392"/>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quarter" idx="1"/>
          </p:nvPr>
        </p:nvSpPr>
        <p:spPr>
          <a:xfrm>
            <a:off x="4387453" y="3643312"/>
            <a:ext cx="7500938" cy="8840392"/>
          </a:xfrm>
          <a:prstGeom prst="rect">
            <a:avLst/>
          </a:prstGeom>
        </p:spPr>
        <p:txBody>
          <a:bodyPr/>
          <a:lstStyle>
            <a:lvl1pPr marL="465364" indent="-465364">
              <a:spcBef>
                <a:spcPts val="4500"/>
              </a:spcBef>
              <a:defRPr sz="3800"/>
            </a:lvl1pPr>
            <a:lvl2pPr marL="808264" indent="-465364">
              <a:spcBef>
                <a:spcPts val="4500"/>
              </a:spcBef>
              <a:defRPr sz="3800"/>
            </a:lvl2pPr>
            <a:lvl3pPr marL="1354364" indent="-465364">
              <a:spcBef>
                <a:spcPts val="4500"/>
              </a:spcBef>
              <a:defRPr sz="3800"/>
            </a:lvl3pPr>
            <a:lvl4pPr marL="1798864" indent="-465364">
              <a:spcBef>
                <a:spcPts val="4500"/>
              </a:spcBef>
              <a:defRPr sz="3800"/>
            </a:lvl4pPr>
            <a:lvl5pPr marL="2243364" indent="-465364">
              <a:spcBef>
                <a:spcPts val="4500"/>
              </a:spcBef>
              <a:defRPr sz="38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4387453" y="1785937"/>
            <a:ext cx="15609094" cy="10144126"/>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2513468" y="6983015"/>
            <a:ext cx="7500939" cy="5482829"/>
          </a:xfrm>
          <a:prstGeom prst="rect">
            <a:avLst/>
          </a:prstGeom>
        </p:spPr>
        <p:txBody>
          <a:bodyPr lIns="91439" tIns="45719" rIns="91439" bIns="45719" anchor="t">
            <a:noAutofit/>
          </a:bodyPr>
          <a:lstStyle/>
          <a:p>
            <a:pPr/>
          </a:p>
        </p:txBody>
      </p:sp>
      <p:sp>
        <p:nvSpPr>
          <p:cNvPr id="84" name="Shape 84"/>
          <p:cNvSpPr/>
          <p:nvPr>
            <p:ph type="pic" sz="quarter" idx="14"/>
          </p:nvPr>
        </p:nvSpPr>
        <p:spPr>
          <a:xfrm>
            <a:off x="12513468" y="892968"/>
            <a:ext cx="7500939" cy="5482829"/>
          </a:xfrm>
          <a:prstGeom prst="rect">
            <a:avLst/>
          </a:prstGeom>
        </p:spPr>
        <p:txBody>
          <a:bodyPr lIns="91439" tIns="45719" rIns="91439" bIns="45719" anchor="t">
            <a:noAutofit/>
          </a:bodyPr>
          <a:lstStyle/>
          <a:p>
            <a:pPr/>
          </a:p>
        </p:txBody>
      </p:sp>
      <p:sp>
        <p:nvSpPr>
          <p:cNvPr id="85" name="Shape 85"/>
          <p:cNvSpPr/>
          <p:nvPr>
            <p:ph type="pic" sz="half" idx="15"/>
          </p:nvPr>
        </p:nvSpPr>
        <p:spPr>
          <a:xfrm>
            <a:off x="4387453" y="892968"/>
            <a:ext cx="7500938" cy="11572876"/>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4387453" y="357187"/>
            <a:ext cx="15609094" cy="303609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p>
            <a:pPr/>
            <a:r>
              <a:t>Title Text</a:t>
            </a:r>
          </a:p>
        </p:txBody>
      </p:sp>
      <p:sp>
        <p:nvSpPr>
          <p:cNvPr id="3" name="Shape 3"/>
          <p:cNvSpPr/>
          <p:nvPr>
            <p:ph type="body" idx="1"/>
          </p:nvPr>
        </p:nvSpPr>
        <p:spPr>
          <a:xfrm>
            <a:off x="4387453" y="3643312"/>
            <a:ext cx="15609094" cy="884039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35814" y="13019484"/>
            <a:ext cx="494513" cy="511176"/>
          </a:xfrm>
          <a:prstGeom prst="rect">
            <a:avLst/>
          </a:prstGeom>
          <a:ln w="12700">
            <a:miter lim="400000"/>
          </a:ln>
        </p:spPr>
        <p:txBody>
          <a:bodyPr wrap="none" lIns="71437" tIns="71437" rIns="71437" bIns="71437">
            <a:spAutoFit/>
          </a:bodyPr>
          <a:lstStyle>
            <a:lvl1pPr defTabSz="821531">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1531"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1531"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1531"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1531"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1531"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1531"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1531"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1531"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1531"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08263" marR="0" indent="-608263" algn="l" defTabSz="821531"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052763" marR="0" indent="-608263" algn="l" defTabSz="821531"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497263" marR="0" indent="-608263" algn="l" defTabSz="821531"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1941763" marR="0" indent="-608263" algn="l" defTabSz="821531"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2386263" marR="0" indent="-608263" algn="l" defTabSz="821531"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2830763" marR="0" indent="-608263" algn="l" defTabSz="821531"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3275263" marR="0" indent="-608263" algn="l" defTabSz="821531"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3719763" marR="0" indent="-608263" algn="l" defTabSz="821531"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4164263" marR="0" indent="-608263" algn="l" defTabSz="821531"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1531"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1531"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1531"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1531"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1531"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1531"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1531"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1531"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1531"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ov"/><Relationship Id="rId4" Type="http://schemas.microsoft.com/office/2007/relationships/media" Target="../media/media1.mov"/><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9" name="Shape 119"/>
          <p:cNvSpPr/>
          <p:nvPr>
            <p:ph type="ctrTitle"/>
          </p:nvPr>
        </p:nvSpPr>
        <p:spPr>
          <a:prstGeom prst="rect">
            <a:avLst/>
          </a:prstGeom>
        </p:spPr>
        <p:txBody>
          <a:bodyPr/>
          <a:lstStyle/>
          <a:p>
            <a:pPr/>
          </a:p>
        </p:txBody>
      </p:sp>
      <p:sp>
        <p:nvSpPr>
          <p:cNvPr id="120" name="Shape 120"/>
          <p:cNvSpPr/>
          <p:nvPr>
            <p:ph type="subTitle" sz="quarter" idx="1"/>
          </p:nvPr>
        </p:nvSpPr>
        <p:spPr>
          <a:prstGeom prst="rect">
            <a:avLst/>
          </a:prstGeom>
        </p:spPr>
        <p:txBody>
          <a:bodyPr/>
          <a:lstStyle/>
          <a:p>
            <a:pPr/>
          </a:p>
        </p:txBody>
      </p:sp>
      <p:pic>
        <p:nvPicPr>
          <p:cNvPr id="121" name="sthelens_2017_1080p.mov"/>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67533996" fill="hold"/>
                                        <p:tgtEl>
                                          <p:spTgt spid="12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21"/>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