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312" autoAdjust="0"/>
  </p:normalViewPr>
  <p:slideViewPr>
    <p:cSldViewPr snapToGrid="0" snapToObjects="1">
      <p:cViewPr varScale="1">
        <p:scale>
          <a:sx n="100" d="100"/>
          <a:sy n="100" d="100"/>
        </p:scale>
        <p:origin x="-352" y="-112"/>
      </p:cViewPr>
      <p:guideLst>
        <p:guide orient="horz" pos="1620"/>
        <p:guide pos="2880"/>
      </p:guideLst>
    </p:cSldViewPr>
  </p:slideViewPr>
  <p:notesTextViewPr>
    <p:cViewPr>
      <p:scale>
        <a:sx n="100" d="100"/>
        <a:sy n="100" d="100"/>
      </p:scale>
      <p:origin x="0" y="832"/>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7758E4-56D5-674B-959F-9E5213D8E0F4}" type="datetimeFigureOut">
              <a:rPr lang="en-US" smtClean="0"/>
              <a:t>3/16/12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604AE4-1891-D14A-86F3-713132575B45}" type="slidenum">
              <a:rPr lang="en-US" smtClean="0"/>
              <a:t>‹#›</a:t>
            </a:fld>
            <a:endParaRPr lang="en-US"/>
          </a:p>
        </p:txBody>
      </p:sp>
    </p:spTree>
    <p:extLst>
      <p:ext uri="{BB962C8B-B14F-4D97-AF65-F5344CB8AC3E}">
        <p14:creationId xmlns:p14="http://schemas.microsoft.com/office/powerpoint/2010/main" val="27939868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560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1200" kern="1200" dirty="0" smtClean="0">
                <a:solidFill>
                  <a:schemeClr val="tx1"/>
                </a:solidFill>
                <a:effectLst/>
                <a:latin typeface="+mn-lt"/>
                <a:ea typeface="+mn-ea"/>
                <a:cs typeface="+mn-cs"/>
              </a:rPr>
              <a:t>Yellow River Delta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China’s Huang He (Yellow River) is the most sediment-filled river on Earth. Flowing northeast to the Bo </a:t>
            </a:r>
            <a:r>
              <a:rPr lang="en-US" sz="1200" kern="1200" dirty="0" err="1" smtClean="0">
                <a:solidFill>
                  <a:schemeClr val="tx1"/>
                </a:solidFill>
                <a:effectLst/>
                <a:latin typeface="+mn-lt"/>
                <a:ea typeface="+mn-ea"/>
                <a:cs typeface="+mn-cs"/>
              </a:rPr>
              <a:t>Hai</a:t>
            </a:r>
            <a:r>
              <a:rPr lang="en-US" sz="1200" kern="1200" dirty="0" smtClean="0">
                <a:solidFill>
                  <a:schemeClr val="tx1"/>
                </a:solidFill>
                <a:effectLst/>
                <a:latin typeface="+mn-lt"/>
                <a:ea typeface="+mn-ea"/>
                <a:cs typeface="+mn-cs"/>
              </a:rPr>
              <a:t> Sea from the Bayan </a:t>
            </a:r>
            <a:r>
              <a:rPr lang="en-US" sz="1200" kern="1200" dirty="0" err="1" smtClean="0">
                <a:solidFill>
                  <a:schemeClr val="tx1"/>
                </a:solidFill>
                <a:effectLst/>
                <a:latin typeface="+mn-lt"/>
                <a:ea typeface="+mn-ea"/>
                <a:cs typeface="+mn-cs"/>
              </a:rPr>
              <a:t>Har</a:t>
            </a:r>
            <a:r>
              <a:rPr lang="en-US" sz="1200" kern="1200" dirty="0" smtClean="0">
                <a:solidFill>
                  <a:schemeClr val="tx1"/>
                </a:solidFill>
                <a:effectLst/>
                <a:latin typeface="+mn-lt"/>
                <a:ea typeface="+mn-ea"/>
                <a:cs typeface="+mn-cs"/>
              </a:rPr>
              <a:t> Mountains, the Yellow River crosses a plateau blanketed with up to 300 meters (980 feet) of fine, wind-blown soil. The soil is easily eroded, and millions of tons of it are carried away by the river every year. Some of it reaches the river’s mouth, where it builds and rebuilds the delta.</a:t>
            </a:r>
          </a:p>
          <a:p>
            <a:r>
              <a:rPr lang="en-US" sz="1200" kern="1200" dirty="0" smtClean="0">
                <a:solidFill>
                  <a:schemeClr val="tx1"/>
                </a:solidFill>
                <a:effectLst/>
                <a:latin typeface="+mn-lt"/>
                <a:ea typeface="+mn-ea"/>
                <a:cs typeface="+mn-cs"/>
              </a:rPr>
              <a:t>The Yellow River Delta has wandered up and down several hundred kilometers of coastline over the past two thousand years. Since the mid-nineteenth century, however, the lower reaches of the river and the delta have been extensively engineered to control flooding and to protect coastal development. This sequence of natural-color images from NASA's Landsat satellites shows the delta near the present river mouth at five-year intervals from 1989 to 2009.</a:t>
            </a:r>
          </a:p>
          <a:p>
            <a:r>
              <a:rPr lang="en-US" sz="1200" kern="1200" dirty="0" smtClean="0">
                <a:solidFill>
                  <a:schemeClr val="tx1"/>
                </a:solidFill>
                <a:effectLst/>
                <a:latin typeface="+mn-lt"/>
                <a:ea typeface="+mn-ea"/>
                <a:cs typeface="+mn-cs"/>
              </a:rPr>
              <a:t>Between 1989 and 1995, the delta became longer and narrower along a southeast-bending arc. In 1996, however, Chinese engineers blocked the main channel and forced the river to veer northeast. By 1999, erosion and settling along the old channel caused the tip of the delta to retreat, while a new peninsula had formed to the north.</a:t>
            </a:r>
          </a:p>
          <a:p>
            <a:r>
              <a:rPr lang="en-US" sz="1200" kern="1200" dirty="0" smtClean="0">
                <a:solidFill>
                  <a:schemeClr val="tx1"/>
                </a:solidFill>
                <a:effectLst/>
                <a:latin typeface="+mn-lt"/>
                <a:ea typeface="+mn-ea"/>
                <a:cs typeface="+mn-cs"/>
              </a:rPr>
              <a:t>The new peninsula thickened in the next five-year interval, and what appears to be aquaculture (dark-colored rectangles) expanded significantly in areas south of the river as of 2004. By 2009, the shoreline northwest of the new river mouth had filled in considerably. This may be the outcome that the engineers were anxious to achieve: the land northwest of the newly fortified shoreline is home to an extensive field of oil and gas wells. Their protection is a primary concern.</a:t>
            </a:r>
          </a:p>
          <a:p>
            <a:r>
              <a:rPr lang="en-US" sz="1200" kern="1200" dirty="0" smtClean="0">
                <a:solidFill>
                  <a:schemeClr val="tx1"/>
                </a:solidFill>
                <a:effectLst/>
                <a:latin typeface="+mn-lt"/>
                <a:ea typeface="+mn-ea"/>
                <a:cs typeface="+mn-cs"/>
              </a:rPr>
              <a:t>Although levees, jetties, and seawalls allow officials to slow erosion and direct the flow of the river, other challenges to protecting the delta’s natural wetlands and its agricultural and industrial development remain. Water and sediment flows to the delta have declined dramatically since the 1970s, due to both reduced rainfall and explosive urban and agricultural demand for water upstream. In the 1990s, the river frequently ran dry well before reaching the delta.</a:t>
            </a:r>
          </a:p>
          <a:p>
            <a:r>
              <a:rPr lang="en-US" sz="1200" kern="1200" dirty="0" smtClean="0">
                <a:solidFill>
                  <a:schemeClr val="tx1"/>
                </a:solidFill>
                <a:effectLst/>
                <a:latin typeface="+mn-lt"/>
                <a:ea typeface="+mn-ea"/>
                <a:cs typeface="+mn-cs"/>
              </a:rPr>
              <a:t>These low- and no-flow periods are a huge problem in the lower reaches of the river and the delta. They severely damage wetlands and aquaculture and worsen the river’s already severe water pollution problem. Ironically, they also increase the flood risk because when flows are low, sediment fills in the riverbed. The river becomes shallower and higher in elevation. In places, the river is already perched above the surrounding floodplain by as much as 10 meters (30 feet). A levee breach during a high water event could be devastating.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References</a:t>
            </a:r>
          </a:p>
          <a:p>
            <a:r>
              <a:rPr lang="en-US" sz="1200" kern="1200" dirty="0" err="1" smtClean="0">
                <a:solidFill>
                  <a:schemeClr val="tx1"/>
                </a:solidFill>
                <a:effectLst/>
                <a:latin typeface="+mn-lt"/>
                <a:ea typeface="+mn-ea"/>
                <a:cs typeface="+mn-cs"/>
              </a:rPr>
              <a:t>Baosheng</a:t>
            </a:r>
            <a:r>
              <a:rPr lang="en-US" sz="1200" kern="1200" dirty="0" smtClean="0">
                <a:solidFill>
                  <a:schemeClr val="tx1"/>
                </a:solidFill>
                <a:effectLst/>
                <a:latin typeface="+mn-lt"/>
                <a:ea typeface="+mn-ea"/>
                <a:cs typeface="+mn-cs"/>
              </a:rPr>
              <a:t>, W., </a:t>
            </a:r>
            <a:r>
              <a:rPr lang="en-US" sz="1200" kern="1200" dirty="0" err="1" smtClean="0">
                <a:solidFill>
                  <a:schemeClr val="tx1"/>
                </a:solidFill>
                <a:effectLst/>
                <a:latin typeface="+mn-lt"/>
                <a:ea typeface="+mn-ea"/>
                <a:cs typeface="+mn-cs"/>
              </a:rPr>
              <a:t>Zhaoyin</a:t>
            </a:r>
            <a:r>
              <a:rPr lang="en-US" sz="1200" kern="1200" dirty="0" smtClean="0">
                <a:solidFill>
                  <a:schemeClr val="tx1"/>
                </a:solidFill>
                <a:effectLst/>
                <a:latin typeface="+mn-lt"/>
                <a:ea typeface="+mn-ea"/>
                <a:cs typeface="+mn-cs"/>
              </a:rPr>
              <a:t>, W., and </a:t>
            </a:r>
            <a:r>
              <a:rPr lang="en-US" sz="1200" kern="1200" dirty="0" err="1" smtClean="0">
                <a:solidFill>
                  <a:schemeClr val="tx1"/>
                </a:solidFill>
                <a:effectLst/>
                <a:latin typeface="+mn-lt"/>
                <a:ea typeface="+mn-ea"/>
                <a:cs typeface="+mn-cs"/>
              </a:rPr>
              <a:t>Changzhi</a:t>
            </a:r>
            <a:r>
              <a:rPr lang="en-US" sz="1200" kern="1200" dirty="0" smtClean="0">
                <a:solidFill>
                  <a:schemeClr val="tx1"/>
                </a:solidFill>
                <a:effectLst/>
                <a:latin typeface="+mn-lt"/>
                <a:ea typeface="+mn-ea"/>
                <a:cs typeface="+mn-cs"/>
              </a:rPr>
              <a:t>, Li. (2004). Yellow River Basin management and current issues. Journal of Geographical Sciences, 14, supplement, 29-37.</a:t>
            </a:r>
          </a:p>
          <a:p>
            <a:r>
              <a:rPr lang="en-US" sz="1200" kern="1200" dirty="0" smtClean="0">
                <a:solidFill>
                  <a:schemeClr val="tx1"/>
                </a:solidFill>
                <a:effectLst/>
                <a:latin typeface="+mn-lt"/>
                <a:ea typeface="+mn-ea"/>
                <a:cs typeface="+mn-cs"/>
              </a:rPr>
              <a:t>Chu, Z., Sun, X., </a:t>
            </a:r>
            <a:r>
              <a:rPr lang="en-US" sz="1200" kern="1200" dirty="0" err="1" smtClean="0">
                <a:solidFill>
                  <a:schemeClr val="tx1"/>
                </a:solidFill>
                <a:effectLst/>
                <a:latin typeface="+mn-lt"/>
                <a:ea typeface="+mn-ea"/>
                <a:cs typeface="+mn-cs"/>
              </a:rPr>
              <a:t>Zhai</a:t>
            </a:r>
            <a:r>
              <a:rPr lang="en-US" sz="1200" kern="1200" dirty="0" smtClean="0">
                <a:solidFill>
                  <a:schemeClr val="tx1"/>
                </a:solidFill>
                <a:effectLst/>
                <a:latin typeface="+mn-lt"/>
                <a:ea typeface="+mn-ea"/>
                <a:cs typeface="+mn-cs"/>
              </a:rPr>
              <a:t>, S., and </a:t>
            </a:r>
            <a:r>
              <a:rPr lang="en-US" sz="1200" kern="1200" dirty="0" err="1" smtClean="0">
                <a:solidFill>
                  <a:schemeClr val="tx1"/>
                </a:solidFill>
                <a:effectLst/>
                <a:latin typeface="+mn-lt"/>
                <a:ea typeface="+mn-ea"/>
                <a:cs typeface="+mn-cs"/>
              </a:rPr>
              <a:t>Xu</a:t>
            </a:r>
            <a:r>
              <a:rPr lang="en-US" sz="1200" kern="1200" dirty="0" smtClean="0">
                <a:solidFill>
                  <a:schemeClr val="tx1"/>
                </a:solidFill>
                <a:effectLst/>
                <a:latin typeface="+mn-lt"/>
                <a:ea typeface="+mn-ea"/>
                <a:cs typeface="+mn-cs"/>
              </a:rPr>
              <a:t>, K. (2006). Changing pattern of accretion/erosion of the modern Yellow River (</a:t>
            </a:r>
            <a:r>
              <a:rPr lang="en-US" sz="1200" kern="1200" dirty="0" err="1" smtClean="0">
                <a:solidFill>
                  <a:schemeClr val="tx1"/>
                </a:solidFill>
                <a:effectLst/>
                <a:latin typeface="+mn-lt"/>
                <a:ea typeface="+mn-ea"/>
                <a:cs typeface="+mn-cs"/>
              </a:rPr>
              <a:t>Huanghe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subaerial</a:t>
            </a:r>
            <a:r>
              <a:rPr lang="en-US" sz="1200" kern="1200" dirty="0" smtClean="0">
                <a:solidFill>
                  <a:schemeClr val="tx1"/>
                </a:solidFill>
                <a:effectLst/>
                <a:latin typeface="+mn-lt"/>
                <a:ea typeface="+mn-ea"/>
                <a:cs typeface="+mn-cs"/>
              </a:rPr>
              <a:t> delta, China: Based on remote sensing images. Marine Geology,227, 13-30.</a:t>
            </a:r>
          </a:p>
          <a:p>
            <a:r>
              <a:rPr lang="en-US" sz="1200" kern="1200" dirty="0" smtClean="0">
                <a:solidFill>
                  <a:schemeClr val="tx1"/>
                </a:solidFill>
                <a:effectLst/>
                <a:latin typeface="+mn-lt"/>
                <a:ea typeface="+mn-ea"/>
                <a:cs typeface="+mn-cs"/>
              </a:rPr>
              <a:t>Li, S., Wang, G., Deng, W., Hu, Y., and Hu, W. (2009). Influence of hydrology process on wetland landscape pattern: A case study in the Yellow River Delta. Ecological Engineering, 35, 1719-1726.</a:t>
            </a:r>
          </a:p>
          <a:p>
            <a:r>
              <a:rPr lang="en-US" sz="1200" kern="1200" dirty="0" smtClean="0">
                <a:solidFill>
                  <a:schemeClr val="tx1"/>
                </a:solidFill>
                <a:effectLst/>
                <a:latin typeface="+mn-lt"/>
                <a:ea typeface="+mn-ea"/>
                <a:cs typeface="+mn-cs"/>
              </a:rPr>
              <a:t>Liu, J.P., </a:t>
            </a:r>
            <a:r>
              <a:rPr lang="en-US" sz="1200" kern="1200" dirty="0" err="1" smtClean="0">
                <a:solidFill>
                  <a:schemeClr val="tx1"/>
                </a:solidFill>
                <a:effectLst/>
                <a:latin typeface="+mn-lt"/>
                <a:ea typeface="+mn-ea"/>
                <a:cs typeface="+mn-cs"/>
              </a:rPr>
              <a:t>Milliman</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Gao</a:t>
            </a:r>
            <a:r>
              <a:rPr lang="en-US" sz="1200" kern="1200" dirty="0" smtClean="0">
                <a:solidFill>
                  <a:schemeClr val="tx1"/>
                </a:solidFill>
                <a:effectLst/>
                <a:latin typeface="+mn-lt"/>
                <a:ea typeface="+mn-ea"/>
                <a:cs typeface="+mn-cs"/>
              </a:rPr>
              <a:t>, S., and Cheng, P. (2004). Holocene development of the Yellow River’s subaqueous delta, North Yellow Sea. Marine Geology, 209, 45-67.</a:t>
            </a:r>
          </a:p>
          <a:p>
            <a:r>
              <a:rPr lang="en-US" sz="1200" kern="1200" dirty="0" err="1" smtClean="0">
                <a:solidFill>
                  <a:schemeClr val="tx1"/>
                </a:solidFill>
                <a:effectLst/>
                <a:latin typeface="+mn-lt"/>
                <a:ea typeface="+mn-ea"/>
                <a:cs typeface="+mn-cs"/>
              </a:rPr>
              <a:t>Xue</a:t>
            </a:r>
            <a:r>
              <a:rPr lang="en-US" sz="1200" kern="1200" dirty="0" smtClean="0">
                <a:solidFill>
                  <a:schemeClr val="tx1"/>
                </a:solidFill>
                <a:effectLst/>
                <a:latin typeface="+mn-lt"/>
                <a:ea typeface="+mn-ea"/>
                <a:cs typeface="+mn-cs"/>
              </a:rPr>
              <a:t>, C. (1993). Historical changes in the Yellow River delta, China. Marine Geology, 113, 321-329.</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3/16/12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yellow_river-MPEG-4 .mp4" descr="This sequence of natural-color images from NASA's Landsat satellites shows the delta near the present river mouth at five-year intervals from 1989 to 2009.&#10;Between 1989 and 1995, the delta became longer and narrower along a southeast-bending arc. In 1996, however, Chinese engineers blocked the main channel and forced the river to veer northeast. By 1999, erosion and settling along the old channel caused the tip of the delta to retreat, while a new peninsula had formed to the north.&#10;The new peninsula thickened in the next five-year interval, and what appears to be aquaculture (dark-colored rectangles) expanded significantly in areas south of the river as of 2004. By 2009, the shoreline northwest of the new river mouth had filled in considerably. This may be the outcome that the engineers were anxious to achieve: the land northwest of the newly fortified shoreline is home to an extensive field of oil and gas wells. Their protection is a primary concern.&#10;Although levees, jetties, and seawalls allow officials to slow erosion and direct the flow of the river, other challenges to protecting the delta’s natural wetlands and its agricultural and industrial development remain. Water and sediment flows to the delta have declined dramatically since the 1970s, due to both reduced rainfall and explosive urban and agricultural demand for water upstream. In the 1990s, the river frequently ran dry well before reaching the delta.&#10;" title="Yellow River Delta ">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712796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TotalTime>
  <Words>3</Words>
  <Application>Microsoft Macintosh PowerPoint</Application>
  <PresentationFormat>On-screen Show (16:9)</PresentationFormat>
  <Paragraphs>16</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4</cp:revision>
  <dcterms:created xsi:type="dcterms:W3CDTF">2011-08-24T13:54:34Z</dcterms:created>
  <dcterms:modified xsi:type="dcterms:W3CDTF">2012-03-16T18:38:56Z</dcterms:modified>
</cp:coreProperties>
</file>