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336" y="-104"/>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98994-3069-A948-858F-3E2288D641E5}" type="datetimeFigureOut">
              <a:rPr lang="en-US" smtClean="0"/>
              <a:t>8/6/14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D2D74-63CA-0149-B633-6F2B8CE8A141}" type="slidenum">
              <a:rPr lang="en-US" smtClean="0"/>
              <a:t>‹#›</a:t>
            </a:fld>
            <a:endParaRPr lang="en-US"/>
          </a:p>
        </p:txBody>
      </p:sp>
    </p:spTree>
    <p:extLst>
      <p:ext uri="{BB962C8B-B14F-4D97-AF65-F5344CB8AC3E}">
        <p14:creationId xmlns:p14="http://schemas.microsoft.com/office/powerpoint/2010/main" val="1023385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Mount Etna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Twin volcanic plumes—one of ash, one of gas—rose from Mount Etna in Sicily, Italy on the morning of October 26, 2013. The National Institute of Geophysics and Volcanology Etna Observatory reported that Etna was experiencing its first eruption in six months. Multiple eruption columns are common at Etna, a result of complex plumbing within the volcano. The Northeast Crater, one of several on Etna’s summit, was emitting the ash column, while the New Southeast Crater was simultaneously venting mostly gas.</a:t>
            </a:r>
          </a:p>
          <a:p>
            <a:r>
              <a:rPr lang="en-US" sz="1200" kern="1200" dirty="0" smtClean="0">
                <a:solidFill>
                  <a:schemeClr val="tx1"/>
                </a:solidFill>
                <a:latin typeface="+mn-lt"/>
                <a:ea typeface="+mn-ea"/>
                <a:cs typeface="+mn-cs"/>
              </a:rPr>
              <a:t>This natural-color image collected by Landsat 8 shows the view from space at 11:38 AM, local time. The towering, gas-rich plume cast a dark shadow over the lower, ash-rich plume and Etna’s northwestern flank. Relatively fresh lava flows (less than a century or so old) are dark gray; vegetation is green; and the tile-roofed buildings of Bronte and </a:t>
            </a:r>
            <a:r>
              <a:rPr lang="en-US" sz="1200" kern="1200" dirty="0" err="1" smtClean="0">
                <a:solidFill>
                  <a:schemeClr val="tx1"/>
                </a:solidFill>
                <a:latin typeface="+mn-lt"/>
                <a:ea typeface="+mn-ea"/>
                <a:cs typeface="+mn-cs"/>
              </a:rPr>
              <a:t>Biancavilla</a:t>
            </a:r>
            <a:r>
              <a:rPr lang="en-US" sz="1200" kern="1200" dirty="0" smtClean="0">
                <a:solidFill>
                  <a:schemeClr val="tx1"/>
                </a:solidFill>
                <a:latin typeface="+mn-lt"/>
                <a:ea typeface="+mn-ea"/>
                <a:cs typeface="+mn-cs"/>
              </a:rPr>
              <a:t> lend the towns an ochre hue.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Satellite: </a:t>
            </a:r>
            <a:r>
              <a:rPr lang="en-US" sz="1200" kern="1200" dirty="0" err="1" smtClean="0">
                <a:solidFill>
                  <a:schemeClr val="tx1"/>
                </a:solidFill>
                <a:latin typeface="+mn-lt"/>
                <a:ea typeface="+mn-ea"/>
                <a:cs typeface="+mn-cs"/>
              </a:rPr>
              <a:t>LandSat</a:t>
            </a:r>
            <a:r>
              <a:rPr lang="en-US" sz="1200" kern="1200" dirty="0" smtClean="0">
                <a:solidFill>
                  <a:schemeClr val="tx1"/>
                </a:solidFill>
                <a:latin typeface="+mn-lt"/>
                <a:ea typeface="+mn-ea"/>
                <a:cs typeface="+mn-cs"/>
              </a:rPr>
              <a:t> 8</a:t>
            </a:r>
          </a:p>
          <a:p>
            <a:r>
              <a:rPr lang="en-US" sz="1200" kern="1200" smtClean="0">
                <a:solidFill>
                  <a:schemeClr val="tx1"/>
                </a:solidFill>
                <a:latin typeface="+mn-lt"/>
                <a:ea typeface="+mn-ea"/>
                <a:cs typeface="+mn-cs"/>
              </a:rPr>
              <a:t>Instrument</a:t>
            </a:r>
            <a:r>
              <a:rPr lang="en-US" sz="1200" kern="1200" baseline="0" smtClean="0">
                <a:solidFill>
                  <a:schemeClr val="tx1"/>
                </a:solidFill>
                <a:latin typeface="+mn-lt"/>
                <a:ea typeface="+mn-ea"/>
                <a:cs typeface="+mn-cs"/>
              </a:rPr>
              <a:t>: OLI</a:t>
            </a:r>
            <a:endParaRPr lang="en-US"/>
          </a:p>
        </p:txBody>
      </p:sp>
      <p:sp>
        <p:nvSpPr>
          <p:cNvPr id="4" name="Slide Number Placeholder 3"/>
          <p:cNvSpPr>
            <a:spLocks noGrp="1"/>
          </p:cNvSpPr>
          <p:nvPr>
            <p:ph type="sldNum" sz="quarter" idx="10"/>
          </p:nvPr>
        </p:nvSpPr>
        <p:spPr/>
        <p:txBody>
          <a:bodyPr/>
          <a:lstStyle/>
          <a:p>
            <a:fld id="{0D7D2D74-63CA-0149-B633-6F2B8CE8A141}" type="slidenum">
              <a:rPr lang="en-US" smtClean="0"/>
              <a:t>1</a:t>
            </a:fld>
            <a:endParaRPr lang="en-US"/>
          </a:p>
        </p:txBody>
      </p:sp>
    </p:spTree>
    <p:extLst>
      <p:ext uri="{BB962C8B-B14F-4D97-AF65-F5344CB8AC3E}">
        <p14:creationId xmlns:p14="http://schemas.microsoft.com/office/powerpoint/2010/main" val="394295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8/6/14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tna_oli_2013299_eob82287.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0990"/>
          </a:xfrm>
          <a:prstGeom prst="rect">
            <a:avLst/>
          </a:prstGeom>
        </p:spPr>
      </p:pic>
    </p:spTree>
    <p:extLst>
      <p:ext uri="{BB962C8B-B14F-4D97-AF65-F5344CB8AC3E}">
        <p14:creationId xmlns:p14="http://schemas.microsoft.com/office/powerpoint/2010/main" val="144940355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190</Words>
  <Application>Microsoft Macintosh PowerPoint</Application>
  <PresentationFormat>On-screen Show (16:9)</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2014-08-06T20:46:43Z</dcterms:created>
  <dcterms:modified xsi:type="dcterms:W3CDTF">2014-08-06T20:48:12Z</dcterms:modified>
</cp:coreProperties>
</file>