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82" d="100"/>
          <a:sy n="182" d="100"/>
        </p:scale>
        <p:origin x="-336" y="-104"/>
      </p:cViewPr>
      <p:guideLst>
        <p:guide orient="horz" pos="1620"/>
        <p:guide pos="2880"/>
      </p:guideLst>
    </p:cSldViewPr>
  </p:slideViewPr>
  <p:notesTextViewPr>
    <p:cViewPr>
      <p:scale>
        <a:sx n="100" d="100"/>
        <a:sy n="100" d="100"/>
      </p:scale>
      <p:origin x="0" y="58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98B909-AAB0-1743-A0F6-7FE4C0EC7F37}" type="datetimeFigureOut">
              <a:rPr lang="en-US" smtClean="0"/>
              <a:t>6/25/14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8FA0DB-ADF7-B546-8717-10D28DDB5598}" type="slidenum">
              <a:rPr lang="en-US" smtClean="0"/>
              <a:t>‹#›</a:t>
            </a:fld>
            <a:endParaRPr lang="en-US"/>
          </a:p>
        </p:txBody>
      </p:sp>
    </p:spTree>
    <p:extLst>
      <p:ext uri="{BB962C8B-B14F-4D97-AF65-F5344CB8AC3E}">
        <p14:creationId xmlns:p14="http://schemas.microsoft.com/office/powerpoint/2010/main" val="27284225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Hubble Sees Rare Stellar Light Echo</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In January 2002, a red supergiant star named V838 </a:t>
            </a:r>
            <a:r>
              <a:rPr lang="en-US" sz="1200" u="none" kern="1200" baseline="0" dirty="0" err="1" smtClean="0">
                <a:solidFill>
                  <a:schemeClr val="tx1"/>
                </a:solidFill>
                <a:latin typeface="+mn-lt"/>
                <a:ea typeface="+mn-ea"/>
                <a:cs typeface="+mn-cs"/>
              </a:rPr>
              <a:t>Monocerotis</a:t>
            </a:r>
            <a:r>
              <a:rPr lang="en-US" sz="1200" u="none" kern="1200" baseline="0" dirty="0" smtClean="0">
                <a:solidFill>
                  <a:schemeClr val="tx1"/>
                </a:solidFill>
                <a:latin typeface="+mn-lt"/>
                <a:ea typeface="+mn-ea"/>
                <a:cs typeface="+mn-cs"/>
              </a:rPr>
              <a:t> expanded very quickly, heating the surrounding interstellar dust to extreme, glowing temperatures. This movie, created using eight images from the Hubble Space Telescope, reveals the dramatic changes observed between 2002 and 2006. A morphing sequence has been applied to create smooth, seamless transitions between images.</a:t>
            </a:r>
          </a:p>
          <a:p>
            <a:r>
              <a:rPr lang="en-US" sz="1200" u="none" kern="1200" baseline="0" dirty="0" smtClean="0">
                <a:solidFill>
                  <a:schemeClr val="tx1"/>
                </a:solidFill>
                <a:latin typeface="+mn-lt"/>
                <a:ea typeface="+mn-ea"/>
                <a:cs typeface="+mn-cs"/>
              </a:rPr>
              <a:t>For reasons unknown, the star’s outer surface suddenly greatly expanded with the result that it became the brightest star in the entire Milky Way Galaxy. Although the star’s flash appears to expel material into space (like a supernova), what is actually seen is an outwardly moving light echo of the bright flash. In a light echo, rings of interstellar dust that already surround the star reflect light from the flash. The light echo spans about six light years in diameter. The star, which lies about 20,000 light-years away from Earth, presumably ejected the illuminated dust shells in previous outbursts. The star has some similarities to highly unstable aging stars called eruptive variables, which suddenly and unpredictably increase in brightness.</a:t>
            </a:r>
          </a:p>
          <a:p>
            <a:endParaRPr lang="en-US" sz="1200" u="none" kern="1200" baseline="0" dirty="0" smtClean="0">
              <a:solidFill>
                <a:schemeClr val="tx1"/>
              </a:solidFill>
              <a:latin typeface="+mn-lt"/>
              <a:ea typeface="+mn-ea"/>
              <a:cs typeface="+mn-cs"/>
            </a:endParaRPr>
          </a:p>
          <a:p>
            <a:r>
              <a:rPr lang="en-US" sz="1200" u="none" kern="1200" baseline="0" smtClean="0">
                <a:solidFill>
                  <a:schemeClr val="tx1"/>
                </a:solidFill>
                <a:latin typeface="+mn-lt"/>
                <a:ea typeface="+mn-ea"/>
                <a:cs typeface="+mn-cs"/>
              </a:rPr>
              <a:t>Satellite: Hubble Space Telescope</a:t>
            </a:r>
            <a:endParaRPr lang="en-US"/>
          </a:p>
        </p:txBody>
      </p:sp>
      <p:sp>
        <p:nvSpPr>
          <p:cNvPr id="4" name="Slide Number Placeholder 3"/>
          <p:cNvSpPr>
            <a:spLocks noGrp="1"/>
          </p:cNvSpPr>
          <p:nvPr>
            <p:ph type="sldNum" sz="quarter" idx="10"/>
          </p:nvPr>
        </p:nvSpPr>
        <p:spPr/>
        <p:txBody>
          <a:bodyPr/>
          <a:lstStyle/>
          <a:p>
            <a:fld id="{5B8FA0DB-ADF7-B546-8717-10D28DDB5598}" type="slidenum">
              <a:rPr lang="en-US" smtClean="0"/>
              <a:t>1</a:t>
            </a:fld>
            <a:endParaRPr lang="en-US"/>
          </a:p>
        </p:txBody>
      </p:sp>
    </p:spTree>
    <p:extLst>
      <p:ext uri="{BB962C8B-B14F-4D97-AF65-F5344CB8AC3E}">
        <p14:creationId xmlns:p14="http://schemas.microsoft.com/office/powerpoint/2010/main" val="308392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6/25/14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6/25/14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6/25/14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6/25/14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6/25/14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6/25/14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4v"/><Relationship Id="rId2" Type="http://schemas.openxmlformats.org/officeDocument/2006/relationships/video" Target="../media/media1.m4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838_monoceroti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3191578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211</Words>
  <Application>Microsoft Macintosh PowerPoint</Application>
  <PresentationFormat>On-screen Show (16:9)</PresentationFormat>
  <Paragraphs>7</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NASA/GST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2014-06-25T14:56:33Z</dcterms:created>
  <dcterms:modified xsi:type="dcterms:W3CDTF">2014-06-25T14:57:27Z</dcterms:modified>
</cp:coreProperties>
</file>