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479" autoAdjust="0"/>
  </p:normalViewPr>
  <p:slideViewPr>
    <p:cSldViewPr snapToGrid="0" snapToObjects="1">
      <p:cViewPr varScale="1">
        <p:scale>
          <a:sx n="143" d="100"/>
          <a:sy n="143" d="100"/>
        </p:scale>
        <p:origin x="-1456"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F35203-F7EA-1A4D-AEC8-BA1587367059}" type="datetimeFigureOut">
              <a:rPr lang="en-US" smtClean="0"/>
              <a:t>8/5/14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FA80B4-5B17-3B48-BB2E-BE37268FC5CC}" type="slidenum">
              <a:rPr lang="en-US" smtClean="0"/>
              <a:t>‹#›</a:t>
            </a:fld>
            <a:endParaRPr lang="en-US"/>
          </a:p>
        </p:txBody>
      </p:sp>
    </p:spTree>
    <p:extLst>
      <p:ext uri="{BB962C8B-B14F-4D97-AF65-F5344CB8AC3E}">
        <p14:creationId xmlns:p14="http://schemas.microsoft.com/office/powerpoint/2010/main" val="9529840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Japan at Night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Data acquired by the Visible Infrared Imaging Radiometer Suite (VIIRS) on the </a:t>
            </a:r>
            <a:r>
              <a:rPr lang="en-US" sz="1200" kern="1200" dirty="0" err="1" smtClean="0">
                <a:solidFill>
                  <a:schemeClr val="tx1"/>
                </a:solidFill>
                <a:latin typeface="+mn-lt"/>
                <a:ea typeface="+mn-ea"/>
                <a:cs typeface="+mn-cs"/>
              </a:rPr>
              <a:t>Suomi</a:t>
            </a:r>
            <a:r>
              <a:rPr lang="en-US" sz="1200" kern="1200" dirty="0" smtClean="0">
                <a:solidFill>
                  <a:schemeClr val="tx1"/>
                </a:solidFill>
                <a:latin typeface="+mn-lt"/>
                <a:ea typeface="+mn-ea"/>
                <a:cs typeface="+mn-cs"/>
              </a:rPr>
              <a:t> National Polar-orbiting Partnership (NPP) satellite were used to create this nighttime view of Japan and the Korean Peninsula in May 2014. NOAA’s Earth Observation Group creates monthly composite nighttime images from the VIIRS day-night band (DNB) by combining cloud-free data from nights without moonlight (i.e., during the new moon phase). Here the monthly composite image has been combined with a cloud-free MODIS image that as been modified to appear more “night-like” to highlight the Earth’s land surface.</a:t>
            </a:r>
          </a:p>
          <a:p>
            <a:r>
              <a:rPr lang="en-US" sz="1200" kern="1200" dirty="0" smtClean="0">
                <a:solidFill>
                  <a:schemeClr val="tx1"/>
                </a:solidFill>
                <a:latin typeface="+mn-lt"/>
                <a:ea typeface="+mn-ea"/>
                <a:cs typeface="+mn-cs"/>
              </a:rPr>
              <a:t>City lights make several urban centers easily discernable. For example, Tokyo, Japan, located on the southeastern side of the main island, is the brightest location on the image. It is also the most populous metropolitan area in the world. Clusters of light out at sea—particularly in and around the Korean Straight—are produced by the lights from hundreds of fishing boats engaged in night fishing. One such cluster surrounds </a:t>
            </a:r>
            <a:r>
              <a:rPr lang="en-US" sz="1200" kern="1200" dirty="0" err="1" smtClean="0">
                <a:solidFill>
                  <a:schemeClr val="tx1"/>
                </a:solidFill>
                <a:latin typeface="+mn-lt"/>
                <a:ea typeface="+mn-ea"/>
                <a:cs typeface="+mn-cs"/>
              </a:rPr>
              <a:t>Jeju</a:t>
            </a:r>
            <a:r>
              <a:rPr lang="en-US" sz="1200" kern="1200" dirty="0" smtClean="0">
                <a:solidFill>
                  <a:schemeClr val="tx1"/>
                </a:solidFill>
                <a:latin typeface="+mn-lt"/>
                <a:ea typeface="+mn-ea"/>
                <a:cs typeface="+mn-cs"/>
              </a:rPr>
              <a:t> Island, South Korea—a popular tourist destination—where fishermen shine torchlights on the water to attract squid, a traditional </a:t>
            </a:r>
            <a:r>
              <a:rPr lang="en-US" sz="1200" kern="1200" dirty="0" err="1" smtClean="0">
                <a:solidFill>
                  <a:schemeClr val="tx1"/>
                </a:solidFill>
                <a:latin typeface="+mn-lt"/>
                <a:ea typeface="+mn-ea"/>
                <a:cs typeface="+mn-cs"/>
              </a:rPr>
              <a:t>Jeju</a:t>
            </a:r>
            <a:r>
              <a:rPr lang="en-US" sz="1200" kern="1200" dirty="0" smtClean="0">
                <a:solidFill>
                  <a:schemeClr val="tx1"/>
                </a:solidFill>
                <a:latin typeface="+mn-lt"/>
                <a:ea typeface="+mn-ea"/>
                <a:cs typeface="+mn-cs"/>
              </a:rPr>
              <a:t> food. The reason the lights are so prominent around the island in this image is because the time the data were collected (i.e., May during new moon) overlaps with one of the peak fishing seasons for this region—spring, during new moon.</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 nighttime view of Japan made by combining VIIRS DNB imagery with a colorized cloud-free MODIS image.</a:t>
            </a:r>
          </a:p>
          <a:p>
            <a:endParaRPr lang="en-US" sz="1200" kern="1200" dirty="0" smtClean="0">
              <a:solidFill>
                <a:schemeClr val="tx1"/>
              </a:solidFill>
              <a:latin typeface="+mn-lt"/>
              <a:ea typeface="+mn-ea"/>
              <a:cs typeface="+mn-cs"/>
            </a:endParaRPr>
          </a:p>
          <a:p>
            <a:r>
              <a:rPr lang="en-US" dirty="0" smtClean="0"/>
              <a:t>Satellite: </a:t>
            </a:r>
            <a:r>
              <a:rPr lang="en-US" sz="1200" kern="1200" dirty="0" err="1" smtClean="0">
                <a:solidFill>
                  <a:schemeClr val="tx1"/>
                </a:solidFill>
                <a:latin typeface="+mn-lt"/>
                <a:ea typeface="+mn-ea"/>
                <a:cs typeface="+mn-cs"/>
              </a:rPr>
              <a:t>Suomi</a:t>
            </a:r>
            <a:r>
              <a:rPr lang="en-US" sz="1200" kern="1200" dirty="0" smtClean="0">
                <a:solidFill>
                  <a:schemeClr val="tx1"/>
                </a:solidFill>
                <a:latin typeface="+mn-lt"/>
                <a:ea typeface="+mn-ea"/>
                <a:cs typeface="+mn-cs"/>
              </a:rPr>
              <a:t> NPP</a:t>
            </a:r>
          </a:p>
          <a:p>
            <a:r>
              <a:rPr lang="en-US" sz="1200" kern="1200" dirty="0" smtClean="0">
                <a:solidFill>
                  <a:schemeClr val="tx1"/>
                </a:solidFill>
                <a:latin typeface="+mn-lt"/>
                <a:ea typeface="+mn-ea"/>
                <a:cs typeface="+mn-cs"/>
              </a:rPr>
              <a:t>Instrument: VIIRS</a:t>
            </a:r>
            <a:endParaRPr lang="en-US" dirty="0"/>
          </a:p>
        </p:txBody>
      </p:sp>
      <p:sp>
        <p:nvSpPr>
          <p:cNvPr id="4" name="Slide Number Placeholder 3"/>
          <p:cNvSpPr>
            <a:spLocks noGrp="1"/>
          </p:cNvSpPr>
          <p:nvPr>
            <p:ph type="sldNum" sz="quarter" idx="10"/>
          </p:nvPr>
        </p:nvSpPr>
        <p:spPr/>
        <p:txBody>
          <a:bodyPr/>
          <a:lstStyle/>
          <a:p>
            <a:fld id="{0CFA80B4-5B17-3B48-BB2E-BE37268FC5CC}" type="slidenum">
              <a:rPr lang="en-US" smtClean="0"/>
              <a:t>1</a:t>
            </a:fld>
            <a:endParaRPr lang="en-US"/>
          </a:p>
        </p:txBody>
      </p:sp>
    </p:spTree>
    <p:extLst>
      <p:ext uri="{BB962C8B-B14F-4D97-AF65-F5344CB8AC3E}">
        <p14:creationId xmlns:p14="http://schemas.microsoft.com/office/powerpoint/2010/main" val="522085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Land and water cannot be differentiated using VIIRS DNB imagery acquired on un-moonlit nights.</a:t>
            </a:r>
            <a:endParaRPr lang="en-US"/>
          </a:p>
        </p:txBody>
      </p:sp>
      <p:sp>
        <p:nvSpPr>
          <p:cNvPr id="4" name="Slide Number Placeholder 3"/>
          <p:cNvSpPr>
            <a:spLocks noGrp="1"/>
          </p:cNvSpPr>
          <p:nvPr>
            <p:ph type="sldNum" sz="quarter" idx="10"/>
          </p:nvPr>
        </p:nvSpPr>
        <p:spPr/>
        <p:txBody>
          <a:bodyPr/>
          <a:lstStyle/>
          <a:p>
            <a:fld id="{0CFA80B4-5B17-3B48-BB2E-BE37268FC5CC}" type="slidenum">
              <a:rPr lang="en-US" smtClean="0"/>
              <a:t>2</a:t>
            </a:fld>
            <a:endParaRPr lang="en-US"/>
          </a:p>
        </p:txBody>
      </p:sp>
    </p:spTree>
    <p:extLst>
      <p:ext uri="{BB962C8B-B14F-4D97-AF65-F5344CB8AC3E}">
        <p14:creationId xmlns:p14="http://schemas.microsoft.com/office/powerpoint/2010/main" val="375695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8/5/14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8/5/14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8/5/14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8/5/14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8/5/14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8/5/14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pp_20140501_20140531_composite_prin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701972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pp_20140501_20140531_viirs_dnb_prin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315933802"/>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TotalTime>
  <Words>319</Words>
  <Application>Microsoft Macintosh PowerPoint</Application>
  <PresentationFormat>On-screen Show (16:9)</PresentationFormat>
  <Paragraphs>12</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Black</vt:lpstr>
      <vt:lpstr>PowerPoint Presentation</vt:lpstr>
      <vt:lpstr>PowerPoint Presentation</vt:lpstr>
    </vt:vector>
  </TitlesOfParts>
  <Company>NASA/GST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2</cp:revision>
  <dcterms:created xsi:type="dcterms:W3CDTF">2014-08-05T15:56:30Z</dcterms:created>
  <dcterms:modified xsi:type="dcterms:W3CDTF">2014-08-05T15:59:13Z</dcterms:modified>
</cp:coreProperties>
</file>