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60" r:id="rId5"/>
    <p:sldId id="259" r:id="rId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0" d="100"/>
          <a:sy n="160" d="100"/>
        </p:scale>
        <p:origin x="-488"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126B17-E41A-B449-99A7-2BED718F1FBE}" type="datetimeFigureOut">
              <a:rPr lang="en-US" smtClean="0"/>
              <a:t>2/6/15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B98084-93B8-BD4A-95F5-CF18DF9CCD8B}" type="slidenum">
              <a:rPr lang="en-US" smtClean="0"/>
              <a:t>‹#›</a:t>
            </a:fld>
            <a:endParaRPr lang="en-US"/>
          </a:p>
        </p:txBody>
      </p:sp>
    </p:spTree>
    <p:extLst>
      <p:ext uri="{BB962C8B-B14F-4D97-AF65-F5344CB8AC3E}">
        <p14:creationId xmlns:p14="http://schemas.microsoft.com/office/powerpoint/2010/main" val="807136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McMurdo Panorama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360-degree view, called the </a:t>
            </a:r>
            <a:r>
              <a:rPr lang="en-US" sz="1200" i="1" kern="1200" dirty="0" smtClean="0">
                <a:solidFill>
                  <a:schemeClr val="tx1"/>
                </a:solidFill>
                <a:latin typeface="+mn-lt"/>
                <a:ea typeface="+mn-ea"/>
                <a:cs typeface="+mn-cs"/>
              </a:rPr>
              <a:t>McMurdo</a:t>
            </a:r>
            <a:r>
              <a:rPr lang="en-US" sz="1200" i="0" kern="1200" dirty="0" smtClean="0">
                <a:solidFill>
                  <a:schemeClr val="tx1"/>
                </a:solidFill>
                <a:latin typeface="+mn-lt"/>
                <a:ea typeface="+mn-ea"/>
                <a:cs typeface="+mn-cs"/>
              </a:rPr>
              <a:t> panorama, comes from the panoramic camera (</a:t>
            </a:r>
            <a:r>
              <a:rPr lang="en-US" sz="1200" i="0" kern="1200" dirty="0" err="1" smtClean="0">
                <a:solidFill>
                  <a:schemeClr val="tx1"/>
                </a:solidFill>
                <a:latin typeface="+mn-lt"/>
                <a:ea typeface="+mn-ea"/>
                <a:cs typeface="+mn-cs"/>
              </a:rPr>
              <a:t>Pancam</a:t>
            </a:r>
            <a:r>
              <a:rPr lang="en-US" sz="1200" i="0" kern="1200" dirty="0" smtClean="0">
                <a:solidFill>
                  <a:schemeClr val="tx1"/>
                </a:solidFill>
                <a:latin typeface="+mn-lt"/>
                <a:ea typeface="+mn-ea"/>
                <a:cs typeface="+mn-cs"/>
              </a:rPr>
              <a:t>) on NASA's Mars Exploration Rover Spirit. From April through October 2006 (winter on southern Mars) Spirit stayed on a small hill known as </a:t>
            </a:r>
            <a:r>
              <a:rPr lang="en-US" sz="1200" i="1" kern="1200" dirty="0" smtClean="0">
                <a:solidFill>
                  <a:schemeClr val="tx1"/>
                </a:solidFill>
                <a:latin typeface="+mn-lt"/>
                <a:ea typeface="+mn-ea"/>
                <a:cs typeface="+mn-cs"/>
              </a:rPr>
              <a:t>Low Ridge</a:t>
            </a:r>
            <a:r>
              <a:rPr lang="en-US" sz="1200" i="0" kern="1200" dirty="0" smtClean="0">
                <a:solidFill>
                  <a:schemeClr val="tx1"/>
                </a:solidFill>
                <a:latin typeface="+mn-lt"/>
                <a:ea typeface="+mn-ea"/>
                <a:cs typeface="+mn-cs"/>
              </a:rPr>
              <a:t>. The panorama was stitched together from 1,449 </a:t>
            </a:r>
            <a:r>
              <a:rPr lang="en-US" sz="1200" i="0" kern="1200" dirty="0" err="1" smtClean="0">
                <a:solidFill>
                  <a:schemeClr val="tx1"/>
                </a:solidFill>
                <a:latin typeface="+mn-lt"/>
                <a:ea typeface="+mn-ea"/>
                <a:cs typeface="+mn-cs"/>
              </a:rPr>
              <a:t>Pancam</a:t>
            </a:r>
            <a:r>
              <a:rPr lang="en-US" sz="1200" i="0" kern="1200" dirty="0" smtClean="0">
                <a:solidFill>
                  <a:schemeClr val="tx1"/>
                </a:solidFill>
                <a:latin typeface="+mn-lt"/>
                <a:ea typeface="+mn-ea"/>
                <a:cs typeface="+mn-cs"/>
              </a:rPr>
              <a:t> images acquired during this time. Despite the long span of time needed for acquiring the images, lighting and color are remarkably uniform across the image. This attests to the uniform weather of wintertime sols (a sol is a Martian day) on Mars in the southern hemisphere. At this time of year when Mars is farthest from the sun, there is much less dust storm and dust devil activity.</a:t>
            </a:r>
          </a:p>
          <a:p>
            <a:r>
              <a:rPr lang="en-US" sz="1200" i="0" kern="1200" dirty="0" smtClean="0">
                <a:solidFill>
                  <a:schemeClr val="tx1"/>
                </a:solidFill>
                <a:latin typeface="+mn-lt"/>
                <a:ea typeface="+mn-ea"/>
                <a:cs typeface="+mn-cs"/>
              </a:rPr>
              <a:t>The surroundings of Spirit's </a:t>
            </a:r>
            <a:r>
              <a:rPr lang="en-US" sz="1200" i="1" kern="1200" dirty="0" smtClean="0">
                <a:solidFill>
                  <a:schemeClr val="tx1"/>
                </a:solidFill>
                <a:latin typeface="+mn-lt"/>
                <a:ea typeface="+mn-ea"/>
                <a:cs typeface="+mn-cs"/>
              </a:rPr>
              <a:t>Winter Haven</a:t>
            </a:r>
            <a:r>
              <a:rPr lang="en-US" sz="1200" i="0" kern="1200" dirty="0" smtClean="0">
                <a:solidFill>
                  <a:schemeClr val="tx1"/>
                </a:solidFill>
                <a:latin typeface="+mn-lt"/>
                <a:ea typeface="+mn-ea"/>
                <a:cs typeface="+mn-cs"/>
              </a:rPr>
              <a:t> are presented in nearly true color. Many porous-textured, dark volcanic rocks can be seen, including many on Low Ridge. Two brighter and smoother-looking rocks to the right of center are thought to be meteorites. On the right, </a:t>
            </a:r>
            <a:r>
              <a:rPr lang="en-US" sz="1200" i="1" kern="1200" dirty="0" smtClean="0">
                <a:solidFill>
                  <a:schemeClr val="tx1"/>
                </a:solidFill>
                <a:latin typeface="+mn-lt"/>
                <a:ea typeface="+mn-ea"/>
                <a:cs typeface="+mn-cs"/>
              </a:rPr>
              <a:t>Husband Hill</a:t>
            </a:r>
            <a:r>
              <a:rPr lang="en-US" sz="1200" i="0" kern="1200" dirty="0" smtClean="0">
                <a:solidFill>
                  <a:schemeClr val="tx1"/>
                </a:solidFill>
                <a:latin typeface="+mn-lt"/>
                <a:ea typeface="+mn-ea"/>
                <a:cs typeface="+mn-cs"/>
              </a:rPr>
              <a:t> on the horizon, the rippled </a:t>
            </a:r>
            <a:r>
              <a:rPr lang="en-US" sz="1200" i="1" kern="1200" dirty="0" smtClean="0">
                <a:solidFill>
                  <a:schemeClr val="tx1"/>
                </a:solidFill>
                <a:latin typeface="+mn-lt"/>
                <a:ea typeface="+mn-ea"/>
                <a:cs typeface="+mn-cs"/>
              </a:rPr>
              <a:t>El Dorado</a:t>
            </a:r>
            <a:r>
              <a:rPr lang="en-US" sz="1200" i="0" kern="1200" dirty="0" smtClean="0">
                <a:solidFill>
                  <a:schemeClr val="tx1"/>
                </a:solidFill>
                <a:latin typeface="+mn-lt"/>
                <a:ea typeface="+mn-ea"/>
                <a:cs typeface="+mn-cs"/>
              </a:rPr>
              <a:t> sand dune field near the base of that hill, and lighter-toned </a:t>
            </a:r>
            <a:r>
              <a:rPr lang="en-US" sz="1200" i="1" kern="1200" dirty="0" smtClean="0">
                <a:solidFill>
                  <a:schemeClr val="tx1"/>
                </a:solidFill>
                <a:latin typeface="+mn-lt"/>
                <a:ea typeface="+mn-ea"/>
                <a:cs typeface="+mn-cs"/>
              </a:rPr>
              <a:t>Home Plate</a:t>
            </a:r>
            <a:r>
              <a:rPr lang="en-US" sz="1200" i="0" kern="1200" dirty="0" smtClean="0">
                <a:solidFill>
                  <a:schemeClr val="tx1"/>
                </a:solidFill>
                <a:latin typeface="+mn-lt"/>
                <a:ea typeface="+mn-ea"/>
                <a:cs typeface="+mn-cs"/>
              </a:rPr>
              <a:t> below the dunes provide context for Spirit's travels since mid-2005. On the left, tracks and a trench dug by Spirit's right-front wheel, which no longer rotates, have exposed bright underlying material, which is evidence of sulfur-rich salty minerals in the subsurface, and which may provide clues about the watery past of this part of </a:t>
            </a:r>
            <a:r>
              <a:rPr lang="en-US" sz="1200" i="0" kern="1200" dirty="0" err="1" smtClean="0">
                <a:solidFill>
                  <a:schemeClr val="tx1"/>
                </a:solidFill>
                <a:latin typeface="+mn-lt"/>
                <a:ea typeface="+mn-ea"/>
                <a:cs typeface="+mn-cs"/>
              </a:rPr>
              <a:t>Gusev</a:t>
            </a:r>
            <a:r>
              <a:rPr lang="en-US" sz="1200" i="0" kern="1200" dirty="0" smtClean="0">
                <a:solidFill>
                  <a:schemeClr val="tx1"/>
                </a:solidFill>
                <a:latin typeface="+mn-lt"/>
                <a:ea typeface="+mn-ea"/>
                <a:cs typeface="+mn-cs"/>
              </a:rPr>
              <a:t> Crater.</a:t>
            </a:r>
            <a:endParaRPr lang="en-US" dirty="0"/>
          </a:p>
        </p:txBody>
      </p:sp>
      <p:sp>
        <p:nvSpPr>
          <p:cNvPr id="4" name="Slide Number Placeholder 3"/>
          <p:cNvSpPr>
            <a:spLocks noGrp="1"/>
          </p:cNvSpPr>
          <p:nvPr>
            <p:ph type="sldNum" sz="quarter" idx="10"/>
          </p:nvPr>
        </p:nvSpPr>
        <p:spPr/>
        <p:txBody>
          <a:bodyPr/>
          <a:lstStyle/>
          <a:p>
            <a:fld id="{47B98084-93B8-BD4A-95F5-CF18DF9CCD8B}" type="slidenum">
              <a:rPr lang="en-US" smtClean="0"/>
              <a:t>1</a:t>
            </a:fld>
            <a:endParaRPr lang="en-US"/>
          </a:p>
        </p:txBody>
      </p:sp>
    </p:spTree>
    <p:extLst>
      <p:ext uri="{BB962C8B-B14F-4D97-AF65-F5344CB8AC3E}">
        <p14:creationId xmlns:p14="http://schemas.microsoft.com/office/powerpoint/2010/main" val="177597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2/6/15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irit_mcmurdo_panorama_2006_overview.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818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irit_mcmurdo_panorama_2006_000.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8495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irit_mcmurdo_panorama_2006_090.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42369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irit_mcmurdo_panorama_2006_180.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69664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irit_mcmurdo_panorama_2006_270.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06858474"/>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21</TotalTime>
  <Words>283</Words>
  <Application>Microsoft Macintosh PowerPoint</Application>
  <PresentationFormat>On-screen Show (16:9)</PresentationFormat>
  <Paragraphs>5</Paragraphs>
  <Slides>5</Slides>
  <Notes>1</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Black</vt:lpstr>
      <vt:lpstr>PowerPoint Presentation</vt:lpstr>
      <vt:lpstr>PowerPoint Presentation</vt:lpstr>
      <vt:lpstr>PowerPoint Presentation</vt:lpstr>
      <vt:lpstr>PowerPoint Presentation</vt:lpstr>
      <vt:lpstr>PowerPoint Presentation</vt:lpstr>
    </vt:vector>
  </TitlesOfParts>
  <Company>NASA/GST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2015-02-06T18:43:33Z</dcterms:created>
  <dcterms:modified xsi:type="dcterms:W3CDTF">2015-02-06T19:05:19Z</dcterms:modified>
</cp:coreProperties>
</file>