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0" d="100"/>
          <a:sy n="170" d="100"/>
        </p:scale>
        <p:origin x="-200" y="-96"/>
      </p:cViewPr>
      <p:guideLst>
        <p:guide orient="horz" pos="1620"/>
        <p:guide pos="2880"/>
      </p:guideLst>
    </p:cSldViewPr>
  </p:slideViewPr>
  <p:notesTextViewPr>
    <p:cViewPr>
      <p:scale>
        <a:sx n="100" d="100"/>
        <a:sy n="100" d="100"/>
      </p:scale>
      <p:origin x="0" y="58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B9A5D-8002-6144-8164-4384D81868EE}" type="datetimeFigureOut">
              <a:rPr lang="en-US" smtClean="0"/>
              <a:t>12/5/14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B9022-70FD-4745-89CA-4AB3F6E31F1E}" type="slidenum">
              <a:rPr lang="en-US" smtClean="0"/>
              <a:t>‹#›</a:t>
            </a:fld>
            <a:endParaRPr lang="en-US"/>
          </a:p>
        </p:txBody>
      </p:sp>
    </p:spTree>
    <p:extLst>
      <p:ext uri="{BB962C8B-B14F-4D97-AF65-F5344CB8AC3E}">
        <p14:creationId xmlns:p14="http://schemas.microsoft.com/office/powerpoint/2010/main" val="323788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Upsala</a:t>
            </a:r>
            <a:r>
              <a:rPr lang="en-US" sz="1200" kern="1200" dirty="0" smtClean="0">
                <a:solidFill>
                  <a:schemeClr val="tx1"/>
                </a:solidFill>
                <a:latin typeface="+mn-lt"/>
                <a:ea typeface="+mn-ea"/>
                <a:cs typeface="+mn-cs"/>
              </a:rPr>
              <a:t> Glacier Retreat in Argentina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glaciers around the world are in retreat due to rising global temperatures. These Landsat images of </a:t>
            </a:r>
            <a:r>
              <a:rPr lang="en-US" sz="1200" kern="1200" dirty="0" err="1" smtClean="0">
                <a:solidFill>
                  <a:schemeClr val="tx1"/>
                </a:solidFill>
                <a:latin typeface="+mn-lt"/>
                <a:ea typeface="+mn-ea"/>
                <a:cs typeface="+mn-cs"/>
              </a:rPr>
              <a:t>Upsala</a:t>
            </a:r>
            <a:r>
              <a:rPr lang="en-US" sz="1200" kern="1200" dirty="0" smtClean="0">
                <a:solidFill>
                  <a:schemeClr val="tx1"/>
                </a:solidFill>
                <a:latin typeface="+mn-lt"/>
                <a:ea typeface="+mn-ea"/>
                <a:cs typeface="+mn-cs"/>
              </a:rPr>
              <a:t> Glacier in </a:t>
            </a:r>
            <a:r>
              <a:rPr lang="en-US" sz="1200" i="1" kern="1200" dirty="0" smtClean="0">
                <a:solidFill>
                  <a:schemeClr val="tx1"/>
                </a:solidFill>
                <a:latin typeface="+mn-lt"/>
                <a:ea typeface="+mn-ea"/>
                <a:cs typeface="+mn-cs"/>
              </a:rPr>
              <a:t>Los </a:t>
            </a:r>
            <a:r>
              <a:rPr lang="en-US" sz="1200" i="1" kern="1200" dirty="0" err="1" smtClean="0">
                <a:solidFill>
                  <a:schemeClr val="tx1"/>
                </a:solidFill>
                <a:latin typeface="+mn-lt"/>
                <a:ea typeface="+mn-ea"/>
                <a:cs typeface="+mn-cs"/>
              </a:rPr>
              <a:t>Glaciares</a:t>
            </a:r>
            <a:r>
              <a:rPr lang="en-US" sz="1200" i="1" kern="1200" dirty="0" smtClean="0">
                <a:solidFill>
                  <a:schemeClr val="tx1"/>
                </a:solidFill>
                <a:latin typeface="+mn-lt"/>
                <a:ea typeface="+mn-ea"/>
                <a:cs typeface="+mn-cs"/>
              </a:rPr>
              <a:t> National Park</a:t>
            </a:r>
            <a:r>
              <a:rPr lang="en-US" sz="1200" i="0" kern="1200" dirty="0" smtClean="0">
                <a:solidFill>
                  <a:schemeClr val="tx1"/>
                </a:solidFill>
                <a:latin typeface="+mn-lt"/>
                <a:ea typeface="+mn-ea"/>
                <a:cs typeface="+mn-cs"/>
              </a:rPr>
              <a:t>, located in the Andean Mountains in Argentina, show how the glacier has retreated 7.2 kilometers (~4.5 miles) between 1986 and 2014—a rate of approximately 260 meters (~853 feet) per year.</a:t>
            </a:r>
          </a:p>
          <a:p>
            <a:r>
              <a:rPr lang="en-US" sz="1200" i="0" kern="1200" dirty="0" smtClean="0">
                <a:solidFill>
                  <a:schemeClr val="tx1"/>
                </a:solidFill>
                <a:latin typeface="+mn-lt"/>
                <a:ea typeface="+mn-ea"/>
                <a:cs typeface="+mn-cs"/>
              </a:rPr>
              <a:t>A smaller, side glacier joins </a:t>
            </a:r>
            <a:r>
              <a:rPr lang="en-US" sz="1200" i="0" kern="1200" dirty="0" err="1" smtClean="0">
                <a:solidFill>
                  <a:schemeClr val="tx1"/>
                </a:solidFill>
                <a:latin typeface="+mn-lt"/>
                <a:ea typeface="+mn-ea"/>
                <a:cs typeface="+mn-cs"/>
              </a:rPr>
              <a:t>Upsala</a:t>
            </a:r>
            <a:r>
              <a:rPr lang="en-US" sz="1200" i="0" kern="1200" dirty="0" smtClean="0">
                <a:solidFill>
                  <a:schemeClr val="tx1"/>
                </a:solidFill>
                <a:latin typeface="+mn-lt"/>
                <a:ea typeface="+mn-ea"/>
                <a:cs typeface="+mn-cs"/>
              </a:rPr>
              <a:t> at the present-day ice front—the wall from which masses of ice periodically collapse into </a:t>
            </a:r>
            <a:r>
              <a:rPr lang="en-US" sz="1200" i="0" kern="1200" dirty="0" err="1" smtClean="0">
                <a:solidFill>
                  <a:schemeClr val="tx1"/>
                </a:solidFill>
                <a:latin typeface="+mn-lt"/>
                <a:ea typeface="+mn-ea"/>
                <a:cs typeface="+mn-cs"/>
              </a:rPr>
              <a:t>Lago</a:t>
            </a:r>
            <a:r>
              <a:rPr lang="en-US" sz="1200" i="0" kern="1200" dirty="0" smtClean="0">
                <a:solidFill>
                  <a:schemeClr val="tx1"/>
                </a:solidFill>
                <a:latin typeface="+mn-lt"/>
                <a:ea typeface="+mn-ea"/>
                <a:cs typeface="+mn-cs"/>
              </a:rPr>
              <a:t> (Lake) </a:t>
            </a:r>
            <a:r>
              <a:rPr lang="en-US" sz="1200" i="0" kern="1200" dirty="0" err="1" smtClean="0">
                <a:solidFill>
                  <a:schemeClr val="tx1"/>
                </a:solidFill>
                <a:latin typeface="+mn-lt"/>
                <a:ea typeface="+mn-ea"/>
                <a:cs typeface="+mn-cs"/>
              </a:rPr>
              <a:t>Argentino</a:t>
            </a:r>
            <a:r>
              <a:rPr lang="en-US" sz="1200" i="0" kern="1200" dirty="0" smtClean="0">
                <a:solidFill>
                  <a:schemeClr val="tx1"/>
                </a:solidFill>
                <a:latin typeface="+mn-lt"/>
                <a:ea typeface="+mn-ea"/>
                <a:cs typeface="+mn-cs"/>
              </a:rPr>
              <a:t>. A mixture of sea ice, icebergs, and snow, called an ice mélange, is visible at the edge of the ice wall (blue) in both the 1986 and 2014 images due to ice calving events. Larger icebergs appear as white dots on the lake surface in all three images. Glacier retreat in this part of South America is believed to be caused by local climatic warming. The warming not only causes the ice front to retreat but more importantly, causes overall thinning of the glacier ice mass.</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Satellite: </a:t>
            </a:r>
            <a:r>
              <a:rPr lang="en-US" sz="1200" i="0" kern="1200" smtClean="0">
                <a:solidFill>
                  <a:schemeClr val="tx1"/>
                </a:solidFill>
                <a:latin typeface="+mn-lt"/>
                <a:ea typeface="+mn-ea"/>
                <a:cs typeface="+mn-cs"/>
              </a:rPr>
              <a:t>LandSat</a:t>
            </a:r>
            <a:endParaRPr lang="en-US"/>
          </a:p>
        </p:txBody>
      </p:sp>
      <p:sp>
        <p:nvSpPr>
          <p:cNvPr id="4" name="Slide Number Placeholder 3"/>
          <p:cNvSpPr>
            <a:spLocks noGrp="1"/>
          </p:cNvSpPr>
          <p:nvPr>
            <p:ph type="sldNum" sz="quarter" idx="10"/>
          </p:nvPr>
        </p:nvSpPr>
        <p:spPr/>
        <p:txBody>
          <a:bodyPr/>
          <a:lstStyle/>
          <a:p>
            <a:fld id="{591B9022-70FD-4745-89CA-4AB3F6E31F1E}" type="slidenum">
              <a:rPr lang="en-US" smtClean="0"/>
              <a:t>1</a:t>
            </a:fld>
            <a:endParaRPr lang="en-US"/>
          </a:p>
        </p:txBody>
      </p:sp>
    </p:spTree>
    <p:extLst>
      <p:ext uri="{BB962C8B-B14F-4D97-AF65-F5344CB8AC3E}">
        <p14:creationId xmlns:p14="http://schemas.microsoft.com/office/powerpoint/2010/main" val="2686759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12/5/14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sala_glacier_landsa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99591687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203</Words>
  <Application>Microsoft Macintosh PowerPoint</Application>
  <PresentationFormat>On-screen Show (16:9)</PresentationFormat>
  <Paragraphs>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2014-12-05T20:30:15Z</dcterms:created>
  <dcterms:modified xsi:type="dcterms:W3CDTF">2014-12-05T20:31:09Z</dcterms:modified>
</cp:coreProperties>
</file>