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lvl1pPr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solidFill>
          <a:srgbClr val="FFFFFF"/>
        </a:solidFill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497F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065C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308B16">
              <a:alpha val="3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08B1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SMAP at sunset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The sun sets behind Space Launch Complex 2, Vandenberg Air Force Base, California, where NASA's Soil Moisture Active Passive mission satellite is being prepared for liftoff. SMAP will provide a complete global measurement of soil moisture every two to three days and will also measure the soil's freeze/thaw state every two days at northern latitudes. Launch is scheduled for Jan. 29.</a:t>
            </a: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endParaRPr sz="2200"/>
          </a:p>
          <a:p>
            <a:pPr lvl="0">
              <a:defRPr sz="1800"/>
            </a:pPr>
            <a:r>
              <a:rPr sz="2200"/>
              <a:t>For more information:</a:t>
            </a:r>
            <a:endParaRPr sz="2200"/>
          </a:p>
          <a:p>
            <a:pPr lvl="0">
              <a:defRPr sz="1800"/>
            </a:pPr>
            <a:r>
              <a:rPr sz="2200"/>
              <a:t>      http://smap.jpl.nasa.gov</a:t>
            </a:r>
            <a:endParaRPr sz="2200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84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One</a:t>
            </a:r>
            <a:endParaRPr sz="44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Two</a:t>
            </a:r>
            <a:endParaRPr sz="44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Three</a:t>
            </a:r>
            <a:endParaRPr sz="44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Four</a:t>
            </a:r>
            <a:endParaRPr sz="44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One</a:t>
            </a:r>
            <a:endParaRPr sz="45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Two</a:t>
            </a:r>
            <a:endParaRPr sz="45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Three</a:t>
            </a:r>
            <a:endParaRPr sz="45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Four</a:t>
            </a:r>
            <a:endParaRPr sz="45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5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11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One</a:t>
            </a:r>
            <a:endParaRPr sz="52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Two</a:t>
            </a:r>
            <a:endParaRPr sz="52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Three</a:t>
            </a:r>
            <a:endParaRPr sz="52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Four</a:t>
            </a:r>
            <a:endParaRPr sz="52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52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11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titleStyle>
    <p:bodyStyle>
      <a:lvl1pPr marL="63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1pPr>
      <a:lvl2pPr marL="127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2pPr>
      <a:lvl3pPr marL="190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3pPr>
      <a:lvl4pPr marL="254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4pPr>
      <a:lvl5pPr marL="317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5pPr>
      <a:lvl6pPr marL="381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6pPr>
      <a:lvl7pPr marL="444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7pPr>
      <a:lvl8pPr marL="5080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8pPr>
      <a:lvl9pPr marL="5715000" indent="-635000" defTabSz="825500">
        <a:spcBef>
          <a:spcPts val="5900"/>
        </a:spcBef>
        <a:buSzPct val="75000"/>
        <a:buChar char="•"/>
        <a:defRPr sz="5200">
          <a:solidFill>
            <a:srgbClr val="FFFFFF"/>
          </a:solidFill>
          <a:latin typeface="+mn-lt"/>
          <a:ea typeface="+mn-ea"/>
          <a:cs typeface="+mn-cs"/>
          <a:sym typeface="Helvetica Light"/>
        </a:defRPr>
      </a:lvl9pPr>
    </p:bodyStyle>
    <p:otherStyle>
      <a:lvl1pPr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825500">
        <a:defRPr sz="24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34" name="smap_at_sunset_pia19137_305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0"/>
            <a:ext cx="2057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