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51" d="100"/>
          <a:sy n="151" d="100"/>
        </p:scale>
        <p:origin x="-752" y="-104"/>
      </p:cViewPr>
      <p:guideLst>
        <p:guide orient="horz" pos="1620"/>
        <p:guide pos="2880"/>
      </p:guideLst>
    </p:cSldViewPr>
  </p:slideViewPr>
  <p:notesTextViewPr>
    <p:cViewPr>
      <p:scale>
        <a:sx n="100" d="100"/>
        <a:sy n="100" d="100"/>
      </p:scale>
      <p:origin x="0" y="1504"/>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E02056-D66E-A943-B8BB-190ED1351676}" type="datetimeFigureOut">
              <a:rPr lang="en-US" smtClean="0"/>
              <a:t>4/30/15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1F8742-D706-4648-9AC0-BAA10580C08C}" type="slidenum">
              <a:rPr lang="en-US" smtClean="0"/>
              <a:t>‹#›</a:t>
            </a:fld>
            <a:endParaRPr lang="en-US"/>
          </a:p>
        </p:txBody>
      </p:sp>
    </p:spTree>
    <p:extLst>
      <p:ext uri="{BB962C8B-B14F-4D97-AF65-F5344CB8AC3E}">
        <p14:creationId xmlns:p14="http://schemas.microsoft.com/office/powerpoint/2010/main" val="23470878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SMAP global radiometer map</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With its antenna now spinning at full speed, NASA's new Soil Moisture Active Passive (SMAP) observatory has successfully re-</a:t>
            </a:r>
            <a:r>
              <a:rPr lang="en-US" sz="1200" kern="1200" dirty="0" err="1" smtClean="0">
                <a:solidFill>
                  <a:schemeClr val="tx1"/>
                </a:solidFill>
                <a:latin typeface="+mn-lt"/>
                <a:ea typeface="+mn-ea"/>
                <a:cs typeface="+mn-cs"/>
              </a:rPr>
              <a:t>tesed</a:t>
            </a:r>
            <a:r>
              <a:rPr lang="en-US" sz="1200" kern="1200" dirty="0" smtClean="0">
                <a:solidFill>
                  <a:schemeClr val="tx1"/>
                </a:solidFill>
                <a:latin typeface="+mn-lt"/>
                <a:ea typeface="+mn-ea"/>
                <a:cs typeface="+mn-cs"/>
              </a:rPr>
              <a:t> its science instruments and generated its first global maps. This image is the first global map from SMAP's microwave </a:t>
            </a:r>
            <a:r>
              <a:rPr lang="en-US" sz="1200" kern="1200" dirty="0" err="1" smtClean="0">
                <a:solidFill>
                  <a:schemeClr val="tx1"/>
                </a:solidFill>
                <a:latin typeface="+mn-lt"/>
                <a:ea typeface="+mn-ea"/>
                <a:cs typeface="+mn-cs"/>
              </a:rPr>
              <a:t>radiomter</a:t>
            </a:r>
            <a:r>
              <a:rPr lang="en-US" sz="1200" kern="1200" dirty="0" smtClean="0">
                <a:solidFill>
                  <a:schemeClr val="tx1"/>
                </a:solidFill>
                <a:latin typeface="+mn-lt"/>
                <a:ea typeface="+mn-ea"/>
                <a:cs typeface="+mn-cs"/>
              </a:rPr>
              <a:t>, which detects differences in microwave emissions caused by water in soil.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Around the globe, the most striking difference in these natural emissions is between water and land surfaces. A desert emits </a:t>
            </a:r>
            <a:r>
              <a:rPr lang="en-US" sz="1200" kern="1200" dirty="0" err="1" smtClean="0">
                <a:solidFill>
                  <a:schemeClr val="tx1"/>
                </a:solidFill>
                <a:latin typeface="+mn-lt"/>
                <a:ea typeface="+mn-ea"/>
                <a:cs typeface="+mn-cs"/>
              </a:rPr>
              <a:t>mirowaves</a:t>
            </a:r>
            <a:r>
              <a:rPr lang="en-US" sz="1200" kern="1200" dirty="0" smtClean="0">
                <a:solidFill>
                  <a:schemeClr val="tx1"/>
                </a:solidFill>
                <a:latin typeface="+mn-lt"/>
                <a:ea typeface="+mn-ea"/>
                <a:cs typeface="+mn-cs"/>
              </a:rPr>
              <a:t> at about three times the rate a lake does. Because the difference is so large, even a small amount of moisture in soil causes a change that a radiometer can measure accurately. The Amazon and Congo rainforests produced strong emissions, depicted in red shades, due to their large volumes of biomass. Brightness temperatures in the Sahara Desert reach about 80 degrees </a:t>
            </a:r>
            <a:r>
              <a:rPr lang="en-US" sz="1200" kern="1200" dirty="0" err="1" smtClean="0">
                <a:solidFill>
                  <a:schemeClr val="tx1"/>
                </a:solidFill>
                <a:latin typeface="+mn-lt"/>
                <a:ea typeface="+mn-ea"/>
                <a:cs typeface="+mn-cs"/>
              </a:rPr>
              <a:t>Fahrenhit</a:t>
            </a:r>
            <a:r>
              <a:rPr lang="en-US" sz="1200" kern="1200" dirty="0" smtClean="0">
                <a:solidFill>
                  <a:schemeClr val="tx1"/>
                </a:solidFill>
                <a:latin typeface="+mn-lt"/>
                <a:ea typeface="+mn-ea"/>
                <a:cs typeface="+mn-cs"/>
              </a:rPr>
              <a:t> (about 300 Kelvin) due to its low moisture content. The impact of soil moisture is evident over a large region south of the </a:t>
            </a:r>
            <a:r>
              <a:rPr lang="en-US" sz="1200" kern="1200" dirty="0" err="1" smtClean="0">
                <a:solidFill>
                  <a:schemeClr val="tx1"/>
                </a:solidFill>
                <a:latin typeface="+mn-lt"/>
                <a:ea typeface="+mn-ea"/>
                <a:cs typeface="+mn-cs"/>
              </a:rPr>
              <a:t>reat</a:t>
            </a:r>
            <a:r>
              <a:rPr lang="en-US" sz="1200" kern="1200" dirty="0" smtClean="0">
                <a:solidFill>
                  <a:schemeClr val="tx1"/>
                </a:solidFill>
                <a:latin typeface="+mn-lt"/>
                <a:ea typeface="+mn-ea"/>
                <a:cs typeface="+mn-cs"/>
              </a:rPr>
              <a:t> Lakes, where an increase in soil moisture due to precipitation in March resulted in relatively cool brightness temperature of about minus 100 Fahrenheit (about 200 Kelvin). Similar impacts of rain on soil moistures and brightness temperatures are </a:t>
            </a:r>
            <a:r>
              <a:rPr lang="en-US" sz="1200" kern="1200" dirty="0" err="1" smtClean="0">
                <a:solidFill>
                  <a:schemeClr val="tx1"/>
                </a:solidFill>
                <a:latin typeface="+mn-lt"/>
                <a:ea typeface="+mn-ea"/>
                <a:cs typeface="+mn-cs"/>
              </a:rPr>
              <a:t>sen</a:t>
            </a:r>
            <a:r>
              <a:rPr lang="en-US" sz="1200" kern="1200" dirty="0" smtClean="0">
                <a:solidFill>
                  <a:schemeClr val="tx1"/>
                </a:solidFill>
                <a:latin typeface="+mn-lt"/>
                <a:ea typeface="+mn-ea"/>
                <a:cs typeface="+mn-cs"/>
              </a:rPr>
              <a:t> in Namibia and Botswana, Africa, where there was significant rainfall in late March.</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radiometer brightness temperatures of Earth's ocean are mostly below minus 172 Fahrenheit (160 Kelvin), which is below the </a:t>
            </a:r>
            <a:r>
              <a:rPr lang="en-US" sz="1200" kern="1200" dirty="0" err="1" smtClean="0">
                <a:solidFill>
                  <a:schemeClr val="tx1"/>
                </a:solidFill>
                <a:latin typeface="+mn-lt"/>
                <a:ea typeface="+mn-ea"/>
                <a:cs typeface="+mn-cs"/>
              </a:rPr>
              <a:t>ower</a:t>
            </a:r>
            <a:r>
              <a:rPr lang="en-US" sz="1200" kern="1200" dirty="0" smtClean="0">
                <a:solidFill>
                  <a:schemeClr val="tx1"/>
                </a:solidFill>
                <a:latin typeface="+mn-lt"/>
                <a:ea typeface="+mn-ea"/>
                <a:cs typeface="+mn-cs"/>
              </a:rPr>
              <a:t> end of the color table in this image. The brightness temperatures of Greenland and Antarctica are low (approximately 200 </a:t>
            </a:r>
            <a:r>
              <a:rPr lang="en-US" sz="1200" kern="1200" dirty="0" err="1" smtClean="0">
                <a:solidFill>
                  <a:schemeClr val="tx1"/>
                </a:solidFill>
                <a:latin typeface="+mn-lt"/>
                <a:ea typeface="+mn-ea"/>
                <a:cs typeface="+mn-cs"/>
              </a:rPr>
              <a:t>Klvin</a:t>
            </a:r>
            <a:r>
              <a:rPr lang="en-US" sz="1200" kern="1200" dirty="0" smtClean="0">
                <a:solidFill>
                  <a:schemeClr val="tx1"/>
                </a:solidFill>
                <a:latin typeface="+mn-lt"/>
                <a:ea typeface="+mn-ea"/>
                <a:cs typeface="+mn-cs"/>
              </a:rPr>
              <a:t>) due to their low physical temperatures and high emissivity (the efficiency of these polar regions at emitting thermal </a:t>
            </a:r>
            <a:r>
              <a:rPr lang="en-US" sz="1200" kern="1200" dirty="0" err="1" smtClean="0">
                <a:solidFill>
                  <a:schemeClr val="tx1"/>
                </a:solidFill>
                <a:latin typeface="+mn-lt"/>
                <a:ea typeface="+mn-ea"/>
                <a:cs typeface="+mn-cs"/>
              </a:rPr>
              <a:t>enegy</a:t>
            </a:r>
            <a:r>
              <a:rPr lang="en-US" sz="1200" kern="1200" dirty="0" smtClean="0">
                <a:solidFill>
                  <a:schemeClr val="tx1"/>
                </a:solidFill>
                <a:latin typeface="+mn-lt"/>
                <a:ea typeface="+mn-ea"/>
                <a:cs typeface="+mn-cs"/>
              </a:rPr>
              <a:t>). The brightness temperatures of sea ice fall in the middle range because its salt content is less than the salty water in the ocean, but high enough to distinguish it from land surfaces.</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http://</a:t>
            </a:r>
            <a:r>
              <a:rPr lang="en-US" sz="1200" kern="1200" dirty="0" err="1" smtClean="0">
                <a:solidFill>
                  <a:schemeClr val="tx1"/>
                </a:solidFill>
                <a:latin typeface="+mn-lt"/>
                <a:ea typeface="+mn-ea"/>
                <a:cs typeface="+mn-cs"/>
              </a:rPr>
              <a:t>www.jpl.nasa.gov</a:t>
            </a:r>
            <a:r>
              <a:rPr lang="en-US" sz="1200" kern="1200" dirty="0" smtClean="0">
                <a:solidFill>
                  <a:schemeClr val="tx1"/>
                </a:solidFill>
                <a:latin typeface="+mn-lt"/>
                <a:ea typeface="+mn-ea"/>
                <a:cs typeface="+mn-cs"/>
              </a:rPr>
              <a:t>/news/</a:t>
            </a:r>
            <a:r>
              <a:rPr lang="en-US" sz="1200" kern="1200" dirty="0" err="1" smtClean="0">
                <a:solidFill>
                  <a:schemeClr val="tx1"/>
                </a:solidFill>
                <a:latin typeface="+mn-lt"/>
                <a:ea typeface="+mn-ea"/>
                <a:cs typeface="+mn-cs"/>
              </a:rPr>
              <a:t>news.php?feature</a:t>
            </a:r>
            <a:r>
              <a:rPr lang="en-US" sz="1200" kern="1200" dirty="0" smtClean="0">
                <a:solidFill>
                  <a:schemeClr val="tx1"/>
                </a:solidFill>
                <a:latin typeface="+mn-lt"/>
                <a:ea typeface="+mn-ea"/>
                <a:cs typeface="+mn-cs"/>
              </a:rPr>
              <a:t>=4560</a:t>
            </a:r>
            <a:endParaRPr lang="en-US" dirty="0"/>
          </a:p>
        </p:txBody>
      </p:sp>
      <p:sp>
        <p:nvSpPr>
          <p:cNvPr id="4" name="Slide Number Placeholder 3"/>
          <p:cNvSpPr>
            <a:spLocks noGrp="1"/>
          </p:cNvSpPr>
          <p:nvPr>
            <p:ph type="sldNum" sz="quarter" idx="10"/>
          </p:nvPr>
        </p:nvSpPr>
        <p:spPr/>
        <p:txBody>
          <a:bodyPr/>
          <a:lstStyle/>
          <a:p>
            <a:fld id="{A51F8742-D706-4648-9AC0-BAA10580C08C}" type="slidenum">
              <a:rPr lang="en-US" smtClean="0"/>
              <a:t>1</a:t>
            </a:fld>
            <a:endParaRPr lang="en-US"/>
          </a:p>
        </p:txBody>
      </p:sp>
    </p:spTree>
    <p:extLst>
      <p:ext uri="{BB962C8B-B14F-4D97-AF65-F5344CB8AC3E}">
        <p14:creationId xmlns:p14="http://schemas.microsoft.com/office/powerpoint/2010/main" val="2968358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4/30/15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4/30/15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4/30/15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4/30/15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4/30/15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4/30/15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4/30/15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4/30/15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MAP_brightness_temperature_PIA18057.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33474"/>
          </a:xfrm>
          <a:prstGeom prst="rect">
            <a:avLst/>
          </a:prstGeom>
        </p:spPr>
      </p:pic>
    </p:spTree>
    <p:extLst>
      <p:ext uri="{BB962C8B-B14F-4D97-AF65-F5344CB8AC3E}">
        <p14:creationId xmlns:p14="http://schemas.microsoft.com/office/powerpoint/2010/main" val="2287549787"/>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15</TotalTime>
  <Words>355</Words>
  <Application>Microsoft Macintosh PowerPoint</Application>
  <PresentationFormat>On-screen Show (16:9)</PresentationFormat>
  <Paragraphs>11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Black</vt:lpstr>
      <vt:lpstr>PowerPoint Presentation</vt:lpstr>
    </vt:vector>
  </TitlesOfParts>
  <Company>NASA/GST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2</cp:revision>
  <dcterms:created xsi:type="dcterms:W3CDTF">2015-04-30T19:32:37Z</dcterms:created>
  <dcterms:modified xsi:type="dcterms:W3CDTF">2015-04-30T19:47:45Z</dcterms:modified>
</cp:coreProperties>
</file>