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lvl1pPr algn="ctr" defTabSz="825500">
      <a:defRPr sz="5000">
        <a:solidFill>
          <a:srgbClr val="FFFFFF"/>
        </a:solidFill>
        <a:latin typeface="+mn-lt"/>
        <a:ea typeface="+mn-ea"/>
        <a:cs typeface="+mn-cs"/>
        <a:sym typeface="Helvetica Light"/>
      </a:defRPr>
    </a:lvl1pPr>
    <a:lvl2pPr indent="228600" algn="ctr" defTabSz="825500">
      <a:defRPr sz="5000">
        <a:solidFill>
          <a:srgbClr val="FFFFFF"/>
        </a:solidFill>
        <a:latin typeface="+mn-lt"/>
        <a:ea typeface="+mn-ea"/>
        <a:cs typeface="+mn-cs"/>
        <a:sym typeface="Helvetica Light"/>
      </a:defRPr>
    </a:lvl2pPr>
    <a:lvl3pPr indent="457200" algn="ctr" defTabSz="825500">
      <a:defRPr sz="5000">
        <a:solidFill>
          <a:srgbClr val="FFFFFF"/>
        </a:solidFill>
        <a:latin typeface="+mn-lt"/>
        <a:ea typeface="+mn-ea"/>
        <a:cs typeface="+mn-cs"/>
        <a:sym typeface="Helvetica Light"/>
      </a:defRPr>
    </a:lvl3pPr>
    <a:lvl4pPr indent="685800" algn="ctr" defTabSz="825500">
      <a:defRPr sz="5000">
        <a:solidFill>
          <a:srgbClr val="FFFFFF"/>
        </a:solidFill>
        <a:latin typeface="+mn-lt"/>
        <a:ea typeface="+mn-ea"/>
        <a:cs typeface="+mn-cs"/>
        <a:sym typeface="Helvetica Light"/>
      </a:defRPr>
    </a:lvl4pPr>
    <a:lvl5pPr indent="914400" algn="ctr" defTabSz="825500">
      <a:defRPr sz="5000">
        <a:solidFill>
          <a:srgbClr val="FFFFFF"/>
        </a:solidFill>
        <a:latin typeface="+mn-lt"/>
        <a:ea typeface="+mn-ea"/>
        <a:cs typeface="+mn-cs"/>
        <a:sym typeface="Helvetica Light"/>
      </a:defRPr>
    </a:lvl5pPr>
    <a:lvl6pPr indent="1143000" algn="ctr" defTabSz="825500">
      <a:defRPr sz="5000">
        <a:solidFill>
          <a:srgbClr val="FFFFFF"/>
        </a:solidFill>
        <a:latin typeface="+mn-lt"/>
        <a:ea typeface="+mn-ea"/>
        <a:cs typeface="+mn-cs"/>
        <a:sym typeface="Helvetica Light"/>
      </a:defRPr>
    </a:lvl6pPr>
    <a:lvl7pPr indent="1371600" algn="ctr" defTabSz="825500">
      <a:defRPr sz="5000">
        <a:solidFill>
          <a:srgbClr val="FFFFFF"/>
        </a:solidFill>
        <a:latin typeface="+mn-lt"/>
        <a:ea typeface="+mn-ea"/>
        <a:cs typeface="+mn-cs"/>
        <a:sym typeface="Helvetica Light"/>
      </a:defRPr>
    </a:lvl7pPr>
    <a:lvl8pPr indent="1600200" algn="ctr" defTabSz="825500">
      <a:defRPr sz="5000">
        <a:solidFill>
          <a:srgbClr val="FFFFFF"/>
        </a:solidFill>
        <a:latin typeface="+mn-lt"/>
        <a:ea typeface="+mn-ea"/>
        <a:cs typeface="+mn-cs"/>
        <a:sym typeface="Helvetica Light"/>
      </a:defRPr>
    </a:lvl8pPr>
    <a:lvl9pPr indent="1828800" algn="ctr" defTabSz="825500">
      <a:defRPr sz="50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SMAP Radar Shows Spring Thaw</a:t>
            </a:r>
            <a:endParaRPr sz="2200"/>
          </a:p>
          <a:p>
            <a:pPr lvl="0">
              <a:defRPr sz="1800"/>
            </a:pPr>
            <a:endParaRPr sz="2200"/>
          </a:p>
          <a:p>
            <a:pPr lvl="0">
              <a:defRPr sz="1800"/>
            </a:pPr>
            <a:r>
              <a:rPr sz="2200"/>
              <a:t>Launched in January 2015, the Soil Moisture Active Passive (SMAP) mission is NASA’s first Earth-observing satellite mission designed to collect continuous global observations of surface soil moisture and freeze/thaw state. Initial radar data from SMAP show the 2015 spring thaw in the Northern Hemisphere, with shades of red indicating regions where the landscape is thawed and shades of blue corresponding to frozen areas. The transition from frozen to thawed conditions is evident over extensive regions between the two images, acquired April 1 and April 13. For instance, the progression of melt northward across Alaska is evident, along with changes across the boreal forests of northern Canada (near Hudson Bay). Large areas of Russia also changed from frozen to thawed. The SMAP radar measurements indicate frozen soil conditions for some regions near the southern edge of the maps (in the United States and Eurasia), even though these regions are now thawed. This is a result of the influence of other characteristics of the land surface, such as soil moisture, on the radar signal. </a:t>
            </a:r>
            <a:endParaRPr sz="2200"/>
          </a:p>
          <a:p>
            <a:pPr lvl="0">
              <a:defRPr sz="1800"/>
            </a:pPr>
            <a:endParaRPr sz="2200"/>
          </a:p>
          <a:p>
            <a:pPr lvl="0">
              <a:defRPr sz="1800"/>
            </a:pPr>
            <a:r>
              <a:rPr sz="2200"/>
              <a:t>Soil moisture and its freeze/thaw state are key determinants of the global carbon cycle. For example, carbon uptake by forests in boreal regions in the Northern Hemisphere is influenced by the length of the active vegetation growing season between the spring thaw and winter freeze transitions.</a:t>
            </a:r>
            <a:endParaRPr sz="2200"/>
          </a:p>
          <a:p>
            <a:pPr lvl="0">
              <a:defRPr sz="1800"/>
            </a:pPr>
            <a:endParaRPr sz="2200"/>
          </a:p>
          <a:p>
            <a:pPr lvl="0">
              <a:defRPr sz="1800"/>
            </a:pPr>
            <a:endParaRPr sz="2200"/>
          </a:p>
          <a:p>
            <a:pPr lvl="0">
              <a:defRPr sz="1800"/>
            </a:pPr>
            <a:r>
              <a:rPr sz="2200"/>
              <a:t>For more information:</a:t>
            </a:r>
            <a:endParaRPr sz="2200"/>
          </a:p>
          <a:p>
            <a:pPr lvl="0">
              <a:defRPr sz="1800"/>
            </a:pPr>
            <a:r>
              <a:rPr sz="2200"/>
              <a:t>      photojournal.jpl.nasa.gov/catalog/PIA11399</a:t>
            </a:r>
            <a:endParaRPr sz="2200"/>
          </a:p>
          <a:p>
            <a:pPr lvl="0">
              <a:defRPr sz="1800"/>
            </a:pPr>
            <a:r>
              <a:rPr sz="2200"/>
              <a:t>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778000" y="2298700"/>
            <a:ext cx="20828000" cy="46482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6" name="Shape 6"/>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635000" y="9448800"/>
            <a:ext cx="23114000" cy="2006600"/>
          </a:xfrm>
          <a:prstGeom prst="rect">
            <a:avLst/>
          </a:prstGeom>
        </p:spPr>
        <p:txBody>
          <a:bodyPr/>
          <a:lstStyle/>
          <a:p>
            <a:pPr lvl="0">
              <a:defRPr sz="1800">
                <a:solidFill>
                  <a:srgbClr val="000000"/>
                </a:solidFill>
              </a:defRPr>
            </a:pPr>
            <a:r>
              <a:rPr sz="11200">
                <a:solidFill>
                  <a:srgbClr val="FFFFFF"/>
                </a:solidFill>
              </a:rPr>
              <a:t>Title Text</a:t>
            </a:r>
          </a:p>
        </p:txBody>
      </p:sp>
      <p:sp>
        <p:nvSpPr>
          <p:cNvPr id="9" name="Shape 9"/>
          <p:cNvSpPr/>
          <p:nvPr>
            <p:ph type="body"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778000" y="4533900"/>
            <a:ext cx="20828000" cy="4648200"/>
          </a:xfrm>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651000" y="952500"/>
            <a:ext cx="10223500" cy="5549900"/>
          </a:xfrm>
          <a:prstGeom prst="rect">
            <a:avLst/>
          </a:prstGeom>
        </p:spPr>
        <p:txBody>
          <a:bodyPr anchor="b"/>
          <a:lstStyle>
            <a:lvl1pPr>
              <a:defRPr sz="8400"/>
            </a:lvl1pPr>
          </a:lstStyle>
          <a:p>
            <a:pPr lvl="0">
              <a:defRPr sz="1800">
                <a:solidFill>
                  <a:srgbClr val="000000"/>
                </a:solidFill>
              </a:defRPr>
            </a:pPr>
            <a:r>
              <a:rPr sz="8400">
                <a:solidFill>
                  <a:srgbClr val="FFFFFF"/>
                </a:solidFill>
              </a:rPr>
              <a:t>Title Text</a:t>
            </a:r>
          </a:p>
        </p:txBody>
      </p:sp>
      <p:sp>
        <p:nvSpPr>
          <p:cNvPr id="14" name="Shape 14"/>
          <p:cNvSpPr/>
          <p:nvPr>
            <p:ph type="body"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2" name="Shape 22"/>
          <p:cNvSpPr/>
          <p:nvPr>
            <p:ph type="body"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solidFill>
                  <a:srgbClr val="000000"/>
                </a:solidFill>
              </a:defRPr>
            </a:pPr>
            <a:r>
              <a:rPr sz="4500">
                <a:solidFill>
                  <a:srgbClr val="FFFFFF"/>
                </a:solidFill>
              </a:rPr>
              <a:t>Body Level One</a:t>
            </a:r>
            <a:endParaRPr sz="4500">
              <a:solidFill>
                <a:srgbClr val="FFFFFF"/>
              </a:solidFill>
            </a:endParaRPr>
          </a:p>
          <a:p>
            <a:pPr lvl="1">
              <a:defRPr sz="1800">
                <a:solidFill>
                  <a:srgbClr val="000000"/>
                </a:solidFill>
              </a:defRPr>
            </a:pPr>
            <a:r>
              <a:rPr sz="4500">
                <a:solidFill>
                  <a:srgbClr val="FFFFFF"/>
                </a:solidFill>
              </a:rPr>
              <a:t>Body Level Two</a:t>
            </a:r>
            <a:endParaRPr sz="4500">
              <a:solidFill>
                <a:srgbClr val="FFFFFF"/>
              </a:solidFill>
            </a:endParaRPr>
          </a:p>
          <a:p>
            <a:pPr lvl="2">
              <a:defRPr sz="1800">
                <a:solidFill>
                  <a:srgbClr val="000000"/>
                </a:solidFill>
              </a:defRPr>
            </a:pPr>
            <a:r>
              <a:rPr sz="4500">
                <a:solidFill>
                  <a:srgbClr val="FFFFFF"/>
                </a:solidFill>
              </a:rPr>
              <a:t>Body Level Three</a:t>
            </a:r>
            <a:endParaRPr sz="4500">
              <a:solidFill>
                <a:srgbClr val="FFFFFF"/>
              </a:solidFill>
            </a:endParaRPr>
          </a:p>
          <a:p>
            <a:pPr lvl="3">
              <a:defRPr sz="1800">
                <a:solidFill>
                  <a:srgbClr val="000000"/>
                </a:solidFill>
              </a:defRPr>
            </a:pPr>
            <a:r>
              <a:rPr sz="4500">
                <a:solidFill>
                  <a:srgbClr val="FFFFFF"/>
                </a:solidFill>
              </a:rPr>
              <a:t>Body Level Four</a:t>
            </a:r>
            <a:endParaRPr sz="4500">
              <a:solidFill>
                <a:srgbClr val="FFFFFF"/>
              </a:solidFill>
            </a:endParaRPr>
          </a:p>
          <a:p>
            <a:pPr lvl="4">
              <a:defRPr sz="1800">
                <a:solidFill>
                  <a:srgbClr val="000000"/>
                </a:solidFill>
              </a:defRPr>
            </a:pPr>
            <a:r>
              <a:rPr sz="45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689100" y="1778000"/>
            <a:ext cx="21005800" cy="10172700"/>
          </a:xfrm>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11200">
                <a:solidFill>
                  <a:srgbClr val="FFFFFF"/>
                </a:solidFill>
              </a:rP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825500">
        <a:defRPr sz="11200">
          <a:solidFill>
            <a:srgbClr val="FFFFFF"/>
          </a:solidFill>
          <a:latin typeface="+mn-lt"/>
          <a:ea typeface="+mn-ea"/>
          <a:cs typeface="+mn-cs"/>
          <a:sym typeface="Helvetica Light"/>
        </a:defRPr>
      </a:lvl1pPr>
      <a:lvl2pPr indent="228600" algn="ctr" defTabSz="825500">
        <a:defRPr sz="11200">
          <a:solidFill>
            <a:srgbClr val="FFFFFF"/>
          </a:solidFill>
          <a:latin typeface="+mn-lt"/>
          <a:ea typeface="+mn-ea"/>
          <a:cs typeface="+mn-cs"/>
          <a:sym typeface="Helvetica Light"/>
        </a:defRPr>
      </a:lvl2pPr>
      <a:lvl3pPr indent="457200" algn="ctr" defTabSz="825500">
        <a:defRPr sz="11200">
          <a:solidFill>
            <a:srgbClr val="FFFFFF"/>
          </a:solidFill>
          <a:latin typeface="+mn-lt"/>
          <a:ea typeface="+mn-ea"/>
          <a:cs typeface="+mn-cs"/>
          <a:sym typeface="Helvetica Light"/>
        </a:defRPr>
      </a:lvl3pPr>
      <a:lvl4pPr indent="685800" algn="ctr" defTabSz="825500">
        <a:defRPr sz="11200">
          <a:solidFill>
            <a:srgbClr val="FFFFFF"/>
          </a:solidFill>
          <a:latin typeface="+mn-lt"/>
          <a:ea typeface="+mn-ea"/>
          <a:cs typeface="+mn-cs"/>
          <a:sym typeface="Helvetica Light"/>
        </a:defRPr>
      </a:lvl4pPr>
      <a:lvl5pPr indent="914400" algn="ctr" defTabSz="825500">
        <a:defRPr sz="11200">
          <a:solidFill>
            <a:srgbClr val="FFFFFF"/>
          </a:solidFill>
          <a:latin typeface="+mn-lt"/>
          <a:ea typeface="+mn-ea"/>
          <a:cs typeface="+mn-cs"/>
          <a:sym typeface="Helvetica Light"/>
        </a:defRPr>
      </a:lvl5pPr>
      <a:lvl6pPr indent="1143000" algn="ctr" defTabSz="825500">
        <a:defRPr sz="11200">
          <a:solidFill>
            <a:srgbClr val="FFFFFF"/>
          </a:solidFill>
          <a:latin typeface="+mn-lt"/>
          <a:ea typeface="+mn-ea"/>
          <a:cs typeface="+mn-cs"/>
          <a:sym typeface="Helvetica Light"/>
        </a:defRPr>
      </a:lvl6pPr>
      <a:lvl7pPr indent="1371600" algn="ctr" defTabSz="825500">
        <a:defRPr sz="11200">
          <a:solidFill>
            <a:srgbClr val="FFFFFF"/>
          </a:solidFill>
          <a:latin typeface="+mn-lt"/>
          <a:ea typeface="+mn-ea"/>
          <a:cs typeface="+mn-cs"/>
          <a:sym typeface="Helvetica Light"/>
        </a:defRPr>
      </a:lvl7pPr>
      <a:lvl8pPr indent="1600200" algn="ctr" defTabSz="825500">
        <a:defRPr sz="11200">
          <a:solidFill>
            <a:srgbClr val="FFFFFF"/>
          </a:solidFill>
          <a:latin typeface="+mn-lt"/>
          <a:ea typeface="+mn-ea"/>
          <a:cs typeface="+mn-cs"/>
          <a:sym typeface="Helvetica Light"/>
        </a:defRPr>
      </a:lvl8pPr>
      <a:lvl9pPr indent="1828800" algn="ctr" defTabSz="825500">
        <a:defRPr sz="11200">
          <a:solidFill>
            <a:srgbClr val="FFFFFF"/>
          </a:solidFill>
          <a:latin typeface="+mn-lt"/>
          <a:ea typeface="+mn-ea"/>
          <a:cs typeface="+mn-cs"/>
          <a:sym typeface="Helvetica Light"/>
        </a:defRPr>
      </a:lvl9pPr>
    </p:titleStyle>
    <p:bodyStyle>
      <a:lvl1pPr marL="635000" indent="-635000" defTabSz="825500">
        <a:spcBef>
          <a:spcPts val="5900"/>
        </a:spcBef>
        <a:buSzPct val="75000"/>
        <a:buChar char="•"/>
        <a:defRPr sz="5200">
          <a:solidFill>
            <a:srgbClr val="FFFFFF"/>
          </a:solidFill>
          <a:latin typeface="+mn-lt"/>
          <a:ea typeface="+mn-ea"/>
          <a:cs typeface="+mn-cs"/>
          <a:sym typeface="Helvetica Light"/>
        </a:defRPr>
      </a:lvl1pPr>
      <a:lvl2pPr marL="1270000" indent="-635000" defTabSz="825500">
        <a:spcBef>
          <a:spcPts val="5900"/>
        </a:spcBef>
        <a:buSzPct val="75000"/>
        <a:buChar char="•"/>
        <a:defRPr sz="5200">
          <a:solidFill>
            <a:srgbClr val="FFFFFF"/>
          </a:solidFill>
          <a:latin typeface="+mn-lt"/>
          <a:ea typeface="+mn-ea"/>
          <a:cs typeface="+mn-cs"/>
          <a:sym typeface="Helvetica Light"/>
        </a:defRPr>
      </a:lvl2pPr>
      <a:lvl3pPr marL="1905000" indent="-635000" defTabSz="825500">
        <a:spcBef>
          <a:spcPts val="5900"/>
        </a:spcBef>
        <a:buSzPct val="75000"/>
        <a:buChar char="•"/>
        <a:defRPr sz="5200">
          <a:solidFill>
            <a:srgbClr val="FFFFFF"/>
          </a:solidFill>
          <a:latin typeface="+mn-lt"/>
          <a:ea typeface="+mn-ea"/>
          <a:cs typeface="+mn-cs"/>
          <a:sym typeface="Helvetica Light"/>
        </a:defRPr>
      </a:lvl3pPr>
      <a:lvl4pPr marL="2540000" indent="-635000" defTabSz="825500">
        <a:spcBef>
          <a:spcPts val="5900"/>
        </a:spcBef>
        <a:buSzPct val="75000"/>
        <a:buChar char="•"/>
        <a:defRPr sz="5200">
          <a:solidFill>
            <a:srgbClr val="FFFFFF"/>
          </a:solidFill>
          <a:latin typeface="+mn-lt"/>
          <a:ea typeface="+mn-ea"/>
          <a:cs typeface="+mn-cs"/>
          <a:sym typeface="Helvetica Light"/>
        </a:defRPr>
      </a:lvl4pPr>
      <a:lvl5pPr marL="3175000" indent="-635000" defTabSz="825500">
        <a:spcBef>
          <a:spcPts val="5900"/>
        </a:spcBef>
        <a:buSzPct val="75000"/>
        <a:buChar char="•"/>
        <a:defRPr sz="5200">
          <a:solidFill>
            <a:srgbClr val="FFFFFF"/>
          </a:solidFill>
          <a:latin typeface="+mn-lt"/>
          <a:ea typeface="+mn-ea"/>
          <a:cs typeface="+mn-cs"/>
          <a:sym typeface="Helvetica Light"/>
        </a:defRPr>
      </a:lvl5pPr>
      <a:lvl6pPr marL="3810000" indent="-635000" defTabSz="825500">
        <a:spcBef>
          <a:spcPts val="5900"/>
        </a:spcBef>
        <a:buSzPct val="75000"/>
        <a:buChar char="•"/>
        <a:defRPr sz="5200">
          <a:solidFill>
            <a:srgbClr val="FFFFFF"/>
          </a:solidFill>
          <a:latin typeface="+mn-lt"/>
          <a:ea typeface="+mn-ea"/>
          <a:cs typeface="+mn-cs"/>
          <a:sym typeface="Helvetica Light"/>
        </a:defRPr>
      </a:lvl6pPr>
      <a:lvl7pPr marL="4445000" indent="-635000" defTabSz="825500">
        <a:spcBef>
          <a:spcPts val="5900"/>
        </a:spcBef>
        <a:buSzPct val="75000"/>
        <a:buChar char="•"/>
        <a:defRPr sz="5200">
          <a:solidFill>
            <a:srgbClr val="FFFFFF"/>
          </a:solidFill>
          <a:latin typeface="+mn-lt"/>
          <a:ea typeface="+mn-ea"/>
          <a:cs typeface="+mn-cs"/>
          <a:sym typeface="Helvetica Light"/>
        </a:defRPr>
      </a:lvl7pPr>
      <a:lvl8pPr marL="5080000" indent="-635000" defTabSz="825500">
        <a:spcBef>
          <a:spcPts val="5900"/>
        </a:spcBef>
        <a:buSzPct val="75000"/>
        <a:buChar char="•"/>
        <a:defRPr sz="5200">
          <a:solidFill>
            <a:srgbClr val="FFFFFF"/>
          </a:solidFill>
          <a:latin typeface="+mn-lt"/>
          <a:ea typeface="+mn-ea"/>
          <a:cs typeface="+mn-cs"/>
          <a:sym typeface="Helvetica Light"/>
        </a:defRPr>
      </a:lvl8pPr>
      <a:lvl9pPr marL="5715000" indent="-635000" defTabSz="825500">
        <a:spcBef>
          <a:spcPts val="5900"/>
        </a:spcBef>
        <a:buSzPct val="75000"/>
        <a:buChar char="•"/>
        <a:defRPr sz="5200">
          <a:solidFill>
            <a:srgbClr val="FFFFFF"/>
          </a:solidFill>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smap_freeze_thaw_2015_pia11399.png"/>
          <p:cNvPicPr/>
          <p:nvPr/>
        </p:nvPicPr>
        <p:blipFill>
          <a:blip r:embed="rId3">
            <a:extLst/>
          </a:blip>
          <a:stretch>
            <a:fillRect/>
          </a:stretch>
        </p:blipFill>
        <p:spPr>
          <a:xfrm>
            <a:off x="0" y="11906"/>
            <a:ext cx="24384000" cy="13692188"/>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