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13004800" cy="9753600"/>
  <p:notesSz cx="6858000" cy="9144000"/>
  <p:defaultTextStyle>
    <a:lvl1pPr algn="ctr" defTabSz="584200">
      <a:defRPr sz="3600">
        <a:solidFill>
          <a:srgbClr val="FFFFFF"/>
        </a:solidFill>
        <a:latin typeface="+mn-lt"/>
        <a:ea typeface="+mn-ea"/>
        <a:cs typeface="+mn-cs"/>
        <a:sym typeface="Helvetica Light"/>
      </a:defRPr>
    </a:lvl1pPr>
    <a:lvl2pPr indent="228600" algn="ctr" defTabSz="584200">
      <a:defRPr sz="3600">
        <a:solidFill>
          <a:srgbClr val="FFFFFF"/>
        </a:solidFill>
        <a:latin typeface="+mn-lt"/>
        <a:ea typeface="+mn-ea"/>
        <a:cs typeface="+mn-cs"/>
        <a:sym typeface="Helvetica Light"/>
      </a:defRPr>
    </a:lvl2pPr>
    <a:lvl3pPr indent="457200" algn="ctr" defTabSz="584200">
      <a:defRPr sz="3600">
        <a:solidFill>
          <a:srgbClr val="FFFFFF"/>
        </a:solidFill>
        <a:latin typeface="+mn-lt"/>
        <a:ea typeface="+mn-ea"/>
        <a:cs typeface="+mn-cs"/>
        <a:sym typeface="Helvetica Light"/>
      </a:defRPr>
    </a:lvl3pPr>
    <a:lvl4pPr indent="685800" algn="ctr" defTabSz="584200">
      <a:defRPr sz="3600">
        <a:solidFill>
          <a:srgbClr val="FFFFFF"/>
        </a:solidFill>
        <a:latin typeface="+mn-lt"/>
        <a:ea typeface="+mn-ea"/>
        <a:cs typeface="+mn-cs"/>
        <a:sym typeface="Helvetica Light"/>
      </a:defRPr>
    </a:lvl4pPr>
    <a:lvl5pPr indent="914400" algn="ctr" defTabSz="584200">
      <a:defRPr sz="3600">
        <a:solidFill>
          <a:srgbClr val="FFFFFF"/>
        </a:solidFill>
        <a:latin typeface="+mn-lt"/>
        <a:ea typeface="+mn-ea"/>
        <a:cs typeface="+mn-cs"/>
        <a:sym typeface="Helvetica Light"/>
      </a:defRPr>
    </a:lvl5pPr>
    <a:lvl6pPr indent="1143000" algn="ctr" defTabSz="584200">
      <a:defRPr sz="3600">
        <a:solidFill>
          <a:srgbClr val="FFFFFF"/>
        </a:solidFill>
        <a:latin typeface="+mn-lt"/>
        <a:ea typeface="+mn-ea"/>
        <a:cs typeface="+mn-cs"/>
        <a:sym typeface="Helvetica Light"/>
      </a:defRPr>
    </a:lvl6pPr>
    <a:lvl7pPr indent="1371600" algn="ctr" defTabSz="584200">
      <a:defRPr sz="3600">
        <a:solidFill>
          <a:srgbClr val="FFFFFF"/>
        </a:solidFill>
        <a:latin typeface="+mn-lt"/>
        <a:ea typeface="+mn-ea"/>
        <a:cs typeface="+mn-cs"/>
        <a:sym typeface="Helvetica Light"/>
      </a:defRPr>
    </a:lvl7pPr>
    <a:lvl8pPr indent="1600200" algn="ctr" defTabSz="584200">
      <a:defRPr sz="3600">
        <a:solidFill>
          <a:srgbClr val="FFFFFF"/>
        </a:solidFill>
        <a:latin typeface="+mn-lt"/>
        <a:ea typeface="+mn-ea"/>
        <a:cs typeface="+mn-cs"/>
        <a:sym typeface="Helvetica Light"/>
      </a:defRPr>
    </a:lvl8pPr>
    <a:lvl9pPr indent="1828800" algn="ctr" defTabSz="584200">
      <a:defRPr sz="36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sldImg"/>
          </p:nvPr>
        </p:nvSpPr>
        <p:spPr>
          <a:prstGeom prst="rect">
            <a:avLst/>
          </a:prstGeom>
        </p:spPr>
        <p:txBody>
          <a:bodyPr/>
          <a:lstStyle/>
          <a:p>
            <a:pPr lvl="0"/>
          </a:p>
        </p:txBody>
      </p:sp>
      <p:sp>
        <p:nvSpPr>
          <p:cNvPr id="36" name="Shape 36"/>
          <p:cNvSpPr/>
          <p:nvPr>
            <p:ph type="body" sz="quarter" idx="1"/>
          </p:nvPr>
        </p:nvSpPr>
        <p:spPr>
          <a:prstGeom prst="rect">
            <a:avLst/>
          </a:prstGeom>
        </p:spPr>
        <p:txBody>
          <a:bodyPr/>
          <a:lstStyle/>
          <a:p>
            <a:pPr lvl="0">
              <a:defRPr sz="1800"/>
            </a:pPr>
            <a:r>
              <a:rPr sz="2200"/>
              <a:t>Average Net Radiation</a:t>
            </a:r>
            <a:endParaRPr sz="2200"/>
          </a:p>
          <a:p>
            <a:pPr lvl="0">
              <a:defRPr sz="1800"/>
            </a:pPr>
            <a:endParaRPr sz="2200"/>
          </a:p>
          <a:p>
            <a:pPr lvl="0">
              <a:defRPr sz="1800"/>
            </a:pPr>
            <a:r>
              <a:rPr sz="2200"/>
              <a:t>The difference between how much solar energy enters the Earth system and how much heat energy escapes into space is called &lt;i&gt;net radiation&lt;/i&gt;. Some places absorb more energy than they give off back to space, so they have an energy surplus. Other places lose more energy to space than they absorb, so they have an energy deficit. </a:t>
            </a:r>
            <a:endParaRPr sz="2200"/>
          </a:p>
          <a:p>
            <a:pPr lvl="0">
              <a:defRPr sz="1800"/>
            </a:pPr>
            <a:endParaRPr sz="2200"/>
          </a:p>
          <a:p>
            <a:pPr lvl="0">
              <a:defRPr sz="1800"/>
            </a:pPr>
            <a:r>
              <a:rPr sz="2200"/>
              <a:t>This map shows monthly net radiation averaged over the years 2000-2015 from the Energy Balanced and Filled (EBAF) data product. This data is produced by averaging observations collected by the Clouds and the Earth's Radiant Energy System (CERES) sensors on NASA's Aqua and Terra satellites, filling in gaps and constraining the fluxes to remove the inconsistency between average global net TOA flux and heat storage in the Earth-atmosphere system. </a:t>
            </a:r>
            <a:endParaRPr sz="2200"/>
          </a:p>
          <a:p>
            <a:pPr lvl="0">
              <a:defRPr sz="1800"/>
            </a:pPr>
            <a:endParaRPr sz="2200"/>
          </a:p>
          <a:p>
            <a:pPr lvl="0">
              <a:defRPr sz="1800"/>
            </a:pPr>
            <a:r>
              <a:rPr sz="2200"/>
              <a:t>The colors show the net radiation (in Watts per square meter) that was contained in the Earth system. The maps illustrate the fundamental imbalance between net radiation surpluses at the equator (green areas), where sunlight is direct year-round, and net radiation deficits at high latitudes (blue areas), where direct sunlight is seasonal.</a:t>
            </a:r>
            <a:endParaRPr sz="2200"/>
          </a:p>
          <a:p>
            <a:pPr lvl="0">
              <a:defRPr sz="1800"/>
            </a:pPr>
            <a:endParaRPr sz="2200"/>
          </a:p>
          <a:p>
            <a:pPr lvl="0">
              <a:defRPr sz="1800"/>
            </a:pPr>
            <a:endParaRPr sz="2200"/>
          </a:p>
          <a:p>
            <a:pPr lvl="0">
              <a:defRPr sz="1800"/>
            </a:pPr>
            <a:r>
              <a:rPr sz="2200"/>
              <a:t>For more information: </a:t>
            </a:r>
            <a:endParaRPr sz="2200"/>
          </a:p>
          <a:p>
            <a:pPr lvl="0">
              <a:defRPr sz="1800"/>
            </a:pPr>
            <a:r>
              <a:rPr sz="2200"/>
              <a:t>      neo.sci.gsfc.nasa.gov/Search.html?datasetId=CERES_NETFLUX_M</a:t>
            </a:r>
            <a:endParaRPr sz="2200"/>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lstStyle/>
          <a:p>
            <a:pPr lvl="0">
              <a:defRPr sz="1800">
                <a:solidFill>
                  <a:srgbClr val="000000"/>
                </a:solidFill>
              </a:defRPr>
            </a:pPr>
            <a:r>
              <a:rPr sz="8000">
                <a:solidFill>
                  <a:srgbClr val="FFFFFF"/>
                </a:solidFill>
              </a:rPr>
              <a:t>Title Text</a:t>
            </a:r>
          </a:p>
        </p:txBody>
      </p:sp>
      <p:sp>
        <p:nvSpPr>
          <p:cNvPr id="9" name="Shape 9"/>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635000"/>
            <a:ext cx="5334000" cy="3987800"/>
          </a:xfrm>
          <a:prstGeom prst="rect">
            <a:avLst/>
          </a:prstGeom>
        </p:spPr>
        <p:txBody>
          <a:bodyPr anchor="b"/>
          <a:lstStyle>
            <a:lvl1pPr>
              <a:defRPr sz="6000"/>
            </a:lvl1pPr>
          </a:lstStyle>
          <a:p>
            <a:pPr lvl="0">
              <a:defRPr sz="1800">
                <a:solidFill>
                  <a:srgbClr val="000000"/>
                </a:solidFill>
              </a:defRPr>
            </a:pPr>
            <a:r>
              <a:rPr sz="6000">
                <a:solidFill>
                  <a:srgbClr val="FFFFFF"/>
                </a:solidFill>
              </a:rPr>
              <a:t>Title Text</a:t>
            </a:r>
          </a:p>
        </p:txBody>
      </p:sp>
      <p:sp>
        <p:nvSpPr>
          <p:cNvPr id="14" name="Shape 14"/>
          <p:cNvSpPr/>
          <p:nvPr>
            <p:ph type="body"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22" name="Shape 22"/>
          <p:cNvSpPr/>
          <p:nvPr>
            <p:ph type="body"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lvl="0">
              <a:defRPr sz="1800">
                <a:solidFill>
                  <a:srgbClr val="000000"/>
                </a:solidFill>
              </a:defRPr>
            </a:pPr>
            <a:r>
              <a:rPr sz="2800">
                <a:solidFill>
                  <a:srgbClr val="FFFFFF"/>
                </a:solidFill>
              </a:rPr>
              <a:t>Body Level One</a:t>
            </a:r>
            <a:endParaRPr sz="2800">
              <a:solidFill>
                <a:srgbClr val="FFFFFF"/>
              </a:solidFill>
            </a:endParaRPr>
          </a:p>
          <a:p>
            <a:pPr lvl="1">
              <a:defRPr sz="1800">
                <a:solidFill>
                  <a:srgbClr val="000000"/>
                </a:solidFill>
              </a:defRPr>
            </a:pPr>
            <a:r>
              <a:rPr sz="2800">
                <a:solidFill>
                  <a:srgbClr val="FFFFFF"/>
                </a:solidFill>
              </a:rPr>
              <a:t>Body Level Two</a:t>
            </a:r>
            <a:endParaRPr sz="2800">
              <a:solidFill>
                <a:srgbClr val="FFFFFF"/>
              </a:solidFill>
            </a:endParaRPr>
          </a:p>
          <a:p>
            <a:pPr lvl="2">
              <a:defRPr sz="1800">
                <a:solidFill>
                  <a:srgbClr val="000000"/>
                </a:solidFill>
              </a:defRPr>
            </a:pPr>
            <a:r>
              <a:rPr sz="2800">
                <a:solidFill>
                  <a:srgbClr val="FFFFFF"/>
                </a:solidFill>
              </a:rPr>
              <a:t>Body Level Three</a:t>
            </a:r>
            <a:endParaRPr sz="2800">
              <a:solidFill>
                <a:srgbClr val="FFFFFF"/>
              </a:solidFill>
            </a:endParaRPr>
          </a:p>
          <a:p>
            <a:pPr lvl="3">
              <a:defRPr sz="1800">
                <a:solidFill>
                  <a:srgbClr val="000000"/>
                </a:solidFill>
              </a:defRPr>
            </a:pPr>
            <a:r>
              <a:rPr sz="2800">
                <a:solidFill>
                  <a:srgbClr val="FFFFFF"/>
                </a:solidFill>
              </a:rPr>
              <a:t>Body Level Four</a:t>
            </a:r>
            <a:endParaRPr sz="2800">
              <a:solidFill>
                <a:srgbClr val="FFFFFF"/>
              </a:solidFill>
            </a:endParaRPr>
          </a:p>
          <a:p>
            <a:pPr lvl="4">
              <a:defRPr sz="1800">
                <a:solidFill>
                  <a:srgbClr val="000000"/>
                </a:solidFill>
              </a:defRPr>
            </a:pPr>
            <a:r>
              <a:rPr sz="28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8000">
                <a:solidFill>
                  <a:srgbClr val="FFFFFF"/>
                </a:solidFill>
              </a:rP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584200">
        <a:defRPr sz="8000">
          <a:solidFill>
            <a:srgbClr val="FFFFFF"/>
          </a:solidFill>
          <a:latin typeface="+mn-lt"/>
          <a:ea typeface="+mn-ea"/>
          <a:cs typeface="+mn-cs"/>
          <a:sym typeface="Helvetica Light"/>
        </a:defRPr>
      </a:lvl1pPr>
      <a:lvl2pPr indent="228600" algn="ctr" defTabSz="584200">
        <a:defRPr sz="8000">
          <a:solidFill>
            <a:srgbClr val="FFFFFF"/>
          </a:solidFill>
          <a:latin typeface="+mn-lt"/>
          <a:ea typeface="+mn-ea"/>
          <a:cs typeface="+mn-cs"/>
          <a:sym typeface="Helvetica Light"/>
        </a:defRPr>
      </a:lvl2pPr>
      <a:lvl3pPr indent="457200" algn="ctr" defTabSz="584200">
        <a:defRPr sz="8000">
          <a:solidFill>
            <a:srgbClr val="FFFFFF"/>
          </a:solidFill>
          <a:latin typeface="+mn-lt"/>
          <a:ea typeface="+mn-ea"/>
          <a:cs typeface="+mn-cs"/>
          <a:sym typeface="Helvetica Light"/>
        </a:defRPr>
      </a:lvl3pPr>
      <a:lvl4pPr indent="685800" algn="ctr" defTabSz="584200">
        <a:defRPr sz="8000">
          <a:solidFill>
            <a:srgbClr val="FFFFFF"/>
          </a:solidFill>
          <a:latin typeface="+mn-lt"/>
          <a:ea typeface="+mn-ea"/>
          <a:cs typeface="+mn-cs"/>
          <a:sym typeface="Helvetica Light"/>
        </a:defRPr>
      </a:lvl4pPr>
      <a:lvl5pPr indent="914400" algn="ctr" defTabSz="584200">
        <a:defRPr sz="8000">
          <a:solidFill>
            <a:srgbClr val="FFFFFF"/>
          </a:solidFill>
          <a:latin typeface="+mn-lt"/>
          <a:ea typeface="+mn-ea"/>
          <a:cs typeface="+mn-cs"/>
          <a:sym typeface="Helvetica Light"/>
        </a:defRPr>
      </a:lvl5pPr>
      <a:lvl6pPr indent="1143000" algn="ctr" defTabSz="584200">
        <a:defRPr sz="8000">
          <a:solidFill>
            <a:srgbClr val="FFFFFF"/>
          </a:solidFill>
          <a:latin typeface="+mn-lt"/>
          <a:ea typeface="+mn-ea"/>
          <a:cs typeface="+mn-cs"/>
          <a:sym typeface="Helvetica Light"/>
        </a:defRPr>
      </a:lvl6pPr>
      <a:lvl7pPr indent="1371600" algn="ctr" defTabSz="584200">
        <a:defRPr sz="8000">
          <a:solidFill>
            <a:srgbClr val="FFFFFF"/>
          </a:solidFill>
          <a:latin typeface="+mn-lt"/>
          <a:ea typeface="+mn-ea"/>
          <a:cs typeface="+mn-cs"/>
          <a:sym typeface="Helvetica Light"/>
        </a:defRPr>
      </a:lvl7pPr>
      <a:lvl8pPr indent="1600200" algn="ctr" defTabSz="584200">
        <a:defRPr sz="8000">
          <a:solidFill>
            <a:srgbClr val="FFFFFF"/>
          </a:solidFill>
          <a:latin typeface="+mn-lt"/>
          <a:ea typeface="+mn-ea"/>
          <a:cs typeface="+mn-cs"/>
          <a:sym typeface="Helvetica Light"/>
        </a:defRPr>
      </a:lvl8pPr>
      <a:lvl9pPr indent="1828800" algn="ctr" defTabSz="584200">
        <a:defRPr sz="8000">
          <a:solidFill>
            <a:srgbClr val="FFFFFF"/>
          </a:solidFill>
          <a:latin typeface="+mn-lt"/>
          <a:ea typeface="+mn-ea"/>
          <a:cs typeface="+mn-cs"/>
          <a:sym typeface="Helvetica Light"/>
        </a:defRPr>
      </a:lvl9pPr>
    </p:titleStyle>
    <p:bodyStyle>
      <a:lvl1pPr marL="444500" indent="-444500" defTabSz="584200">
        <a:spcBef>
          <a:spcPts val="4200"/>
        </a:spcBef>
        <a:buSzPct val="75000"/>
        <a:buChar char="•"/>
        <a:defRPr sz="3800">
          <a:solidFill>
            <a:srgbClr val="FFFFFF"/>
          </a:solidFill>
          <a:latin typeface="+mn-lt"/>
          <a:ea typeface="+mn-ea"/>
          <a:cs typeface="+mn-cs"/>
          <a:sym typeface="Helvetica Light"/>
        </a:defRPr>
      </a:lvl1pPr>
      <a:lvl2pPr marL="889000" indent="-444500" defTabSz="584200">
        <a:spcBef>
          <a:spcPts val="4200"/>
        </a:spcBef>
        <a:buSzPct val="75000"/>
        <a:buChar char="•"/>
        <a:defRPr sz="3800">
          <a:solidFill>
            <a:srgbClr val="FFFFFF"/>
          </a:solidFill>
          <a:latin typeface="+mn-lt"/>
          <a:ea typeface="+mn-ea"/>
          <a:cs typeface="+mn-cs"/>
          <a:sym typeface="Helvetica Light"/>
        </a:defRPr>
      </a:lvl2pPr>
      <a:lvl3pPr marL="1333500" indent="-444500" defTabSz="584200">
        <a:spcBef>
          <a:spcPts val="4200"/>
        </a:spcBef>
        <a:buSzPct val="75000"/>
        <a:buChar char="•"/>
        <a:defRPr sz="3800">
          <a:solidFill>
            <a:srgbClr val="FFFFFF"/>
          </a:solidFill>
          <a:latin typeface="+mn-lt"/>
          <a:ea typeface="+mn-ea"/>
          <a:cs typeface="+mn-cs"/>
          <a:sym typeface="Helvetica Light"/>
        </a:defRPr>
      </a:lvl3pPr>
      <a:lvl4pPr marL="1778000" indent="-444500" defTabSz="584200">
        <a:spcBef>
          <a:spcPts val="4200"/>
        </a:spcBef>
        <a:buSzPct val="75000"/>
        <a:buChar char="•"/>
        <a:defRPr sz="3800">
          <a:solidFill>
            <a:srgbClr val="FFFFFF"/>
          </a:solidFill>
          <a:latin typeface="+mn-lt"/>
          <a:ea typeface="+mn-ea"/>
          <a:cs typeface="+mn-cs"/>
          <a:sym typeface="Helvetica Light"/>
        </a:defRPr>
      </a:lvl4pPr>
      <a:lvl5pPr marL="2222500" indent="-444500" defTabSz="584200">
        <a:spcBef>
          <a:spcPts val="4200"/>
        </a:spcBef>
        <a:buSzPct val="75000"/>
        <a:buChar char="•"/>
        <a:defRPr sz="3800">
          <a:solidFill>
            <a:srgbClr val="FFFFFF"/>
          </a:solidFill>
          <a:latin typeface="+mn-lt"/>
          <a:ea typeface="+mn-ea"/>
          <a:cs typeface="+mn-cs"/>
          <a:sym typeface="Helvetica Light"/>
        </a:defRPr>
      </a:lvl5pPr>
      <a:lvl6pPr marL="2667000" indent="-444500" defTabSz="584200">
        <a:spcBef>
          <a:spcPts val="4200"/>
        </a:spcBef>
        <a:buSzPct val="75000"/>
        <a:buChar char="•"/>
        <a:defRPr sz="3800">
          <a:solidFill>
            <a:srgbClr val="FFFFFF"/>
          </a:solidFill>
          <a:latin typeface="+mn-lt"/>
          <a:ea typeface="+mn-ea"/>
          <a:cs typeface="+mn-cs"/>
          <a:sym typeface="Helvetica Light"/>
        </a:defRPr>
      </a:lvl6pPr>
      <a:lvl7pPr marL="3111500" indent="-444500" defTabSz="584200">
        <a:spcBef>
          <a:spcPts val="4200"/>
        </a:spcBef>
        <a:buSzPct val="75000"/>
        <a:buChar char="•"/>
        <a:defRPr sz="3800">
          <a:solidFill>
            <a:srgbClr val="FFFFFF"/>
          </a:solidFill>
          <a:latin typeface="+mn-lt"/>
          <a:ea typeface="+mn-ea"/>
          <a:cs typeface="+mn-cs"/>
          <a:sym typeface="Helvetica Light"/>
        </a:defRPr>
      </a:lvl7pPr>
      <a:lvl8pPr marL="3556000" indent="-444500" defTabSz="584200">
        <a:spcBef>
          <a:spcPts val="4200"/>
        </a:spcBef>
        <a:buSzPct val="75000"/>
        <a:buChar char="•"/>
        <a:defRPr sz="3800">
          <a:solidFill>
            <a:srgbClr val="FFFFFF"/>
          </a:solidFill>
          <a:latin typeface="+mn-lt"/>
          <a:ea typeface="+mn-ea"/>
          <a:cs typeface="+mn-cs"/>
          <a:sym typeface="Helvetica Light"/>
        </a:defRPr>
      </a:lvl8pPr>
      <a:lvl9pPr marL="4000500" indent="-444500" defTabSz="584200">
        <a:spcBef>
          <a:spcPts val="4200"/>
        </a:spcBef>
        <a:buSzPct val="75000"/>
        <a:buChar char="•"/>
        <a:defRPr sz="3800">
          <a:solidFill>
            <a:srgbClr val="FFFFFF"/>
          </a:solidFill>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p>
        </p:txBody>
      </p:sp>
      <p:sp>
        <p:nvSpPr>
          <p:cNvPr id="33" name="Shape 33"/>
          <p:cNvSpPr/>
          <p:nvPr>
            <p:ph type="body" idx="1"/>
          </p:nvPr>
        </p:nvSpPr>
        <p:spPr>
          <a:prstGeom prst="rect">
            <a:avLst/>
          </a:prstGeom>
        </p:spPr>
        <p:txBody>
          <a:bodyPr/>
          <a:lstStyle/>
          <a:p>
            <a:pPr lvl="0"/>
          </a:p>
        </p:txBody>
      </p:sp>
      <p:pic>
        <p:nvPicPr>
          <p:cNvPr id="34" name="ceres_net_all_average_2000-2015.png"/>
          <p:cNvPicPr/>
          <p:nvPr/>
        </p:nvPicPr>
        <p:blipFill>
          <a:blip r:embed="rId3">
            <a:extLst/>
          </a:blip>
          <a:stretch>
            <a:fillRect/>
          </a:stretch>
        </p:blipFill>
        <p:spPr>
          <a:xfrm>
            <a:off x="0" y="1225550"/>
            <a:ext cx="13004800" cy="7302500"/>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