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The Blue Marble From Apollo 17</a:t>
            </a:r>
            <a:endParaRPr sz="2200"/>
          </a:p>
          <a:p>
            <a:pPr lvl="0">
              <a:defRPr sz="1800"/>
            </a:pPr>
            <a:endParaRPr sz="2200"/>
          </a:p>
          <a:p>
            <a:pPr lvl="0">
              <a:defRPr sz="1800"/>
            </a:pPr>
            <a:r>
              <a:rPr sz="2200"/>
              <a:t>This classic photograph of the Earth was taken on December 7, 1972, as seen by the Apollo 17 crew traveling toward the moon. Often referred to as the ‘Blue Marble,’ the photo extends from the Mediterranean Sea area to the Antarctica south polar ice cap. This is the first time the Apollo trajectory made it possible to photograph the south polar ice cap. Almost the entire coastline of Africa is clearly visible. The Arabian Peninsula can be seen at the northeastern edge of Africa. The large island off the coast of Africa is the Malagasy Republic. The Asian mainland is on the horizon toward the northeast. </a:t>
            </a:r>
            <a:endParaRPr sz="2200"/>
          </a:p>
          <a:p>
            <a:pPr lvl="0">
              <a:defRPr sz="1800"/>
            </a:pPr>
            <a:endParaRPr sz="2200"/>
          </a:p>
          <a:p>
            <a:pPr lvl="0">
              <a:defRPr sz="1800"/>
            </a:pPr>
            <a:endParaRPr sz="2200"/>
          </a:p>
          <a:p>
            <a:pPr lvl="0">
              <a:defRPr sz="1800"/>
            </a:pPr>
            <a:r>
              <a:rPr sz="2200"/>
              <a:t>For more information, visit:</a:t>
            </a:r>
            <a:endParaRPr sz="2200"/>
          </a:p>
          <a:p>
            <a:pPr lvl="0">
              <a:defRPr sz="1800"/>
            </a:pPr>
            <a:r>
              <a:rPr sz="2200"/>
              <a:t>     www.nasa.gov/apollo</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lstStyle/>
          <a:p>
            <a:pPr lvl="0">
              <a:defRPr sz="1800">
                <a:solidFill>
                  <a:srgbClr val="000000"/>
                </a:solidFill>
              </a:defRPr>
            </a:pPr>
            <a:r>
              <a:rPr sz="8000">
                <a:solidFill>
                  <a:srgbClr val="FFFFFF"/>
                </a:solidFill>
              </a:rPr>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44500" indent="-444500" defTabSz="584200">
        <a:spcBef>
          <a:spcPts val="4200"/>
        </a:spcBef>
        <a:buSzPct val="75000"/>
        <a:buChar char="•"/>
        <a:defRPr sz="3800">
          <a:solidFill>
            <a:srgbClr val="FFFFFF"/>
          </a:solidFill>
          <a:latin typeface="+mn-lt"/>
          <a:ea typeface="+mn-ea"/>
          <a:cs typeface="+mn-cs"/>
          <a:sym typeface="Helvetica Light"/>
        </a:defRPr>
      </a:lvl1pPr>
      <a:lvl2pPr marL="889000" indent="-444500" defTabSz="584200">
        <a:spcBef>
          <a:spcPts val="4200"/>
        </a:spcBef>
        <a:buSzPct val="75000"/>
        <a:buChar char="•"/>
        <a:defRPr sz="3800">
          <a:solidFill>
            <a:srgbClr val="FFFFFF"/>
          </a:solidFill>
          <a:latin typeface="+mn-lt"/>
          <a:ea typeface="+mn-ea"/>
          <a:cs typeface="+mn-cs"/>
          <a:sym typeface="Helvetica Light"/>
        </a:defRPr>
      </a:lvl2pPr>
      <a:lvl3pPr marL="1333500" indent="-444500" defTabSz="584200">
        <a:spcBef>
          <a:spcPts val="4200"/>
        </a:spcBef>
        <a:buSzPct val="75000"/>
        <a:buChar char="•"/>
        <a:defRPr sz="3800">
          <a:solidFill>
            <a:srgbClr val="FFFFFF"/>
          </a:solidFill>
          <a:latin typeface="+mn-lt"/>
          <a:ea typeface="+mn-ea"/>
          <a:cs typeface="+mn-cs"/>
          <a:sym typeface="Helvetica Light"/>
        </a:defRPr>
      </a:lvl3pPr>
      <a:lvl4pPr marL="1778000" indent="-444500" defTabSz="584200">
        <a:spcBef>
          <a:spcPts val="4200"/>
        </a:spcBef>
        <a:buSzPct val="75000"/>
        <a:buChar char="•"/>
        <a:defRPr sz="3800">
          <a:solidFill>
            <a:srgbClr val="FFFFFF"/>
          </a:solidFill>
          <a:latin typeface="+mn-lt"/>
          <a:ea typeface="+mn-ea"/>
          <a:cs typeface="+mn-cs"/>
          <a:sym typeface="Helvetica Light"/>
        </a:defRPr>
      </a:lvl4pPr>
      <a:lvl5pPr marL="2222500" indent="-444500" defTabSz="584200">
        <a:spcBef>
          <a:spcPts val="4200"/>
        </a:spcBef>
        <a:buSzPct val="75000"/>
        <a:buChar char="•"/>
        <a:defRPr sz="3800">
          <a:solidFill>
            <a:srgbClr val="FFFFFF"/>
          </a:solidFill>
          <a:latin typeface="+mn-lt"/>
          <a:ea typeface="+mn-ea"/>
          <a:cs typeface="+mn-cs"/>
          <a:sym typeface="Helvetica Light"/>
        </a:defRPr>
      </a:lvl5pPr>
      <a:lvl6pPr marL="2667000" indent="-444500" defTabSz="584200">
        <a:spcBef>
          <a:spcPts val="4200"/>
        </a:spcBef>
        <a:buSzPct val="75000"/>
        <a:buChar char="•"/>
        <a:defRPr sz="3800">
          <a:solidFill>
            <a:srgbClr val="FFFFFF"/>
          </a:solidFill>
          <a:latin typeface="+mn-lt"/>
          <a:ea typeface="+mn-ea"/>
          <a:cs typeface="+mn-cs"/>
          <a:sym typeface="Helvetica Light"/>
        </a:defRPr>
      </a:lvl6pPr>
      <a:lvl7pPr marL="3111500" indent="-444500" defTabSz="584200">
        <a:spcBef>
          <a:spcPts val="4200"/>
        </a:spcBef>
        <a:buSzPct val="75000"/>
        <a:buChar char="•"/>
        <a:defRPr sz="3800">
          <a:solidFill>
            <a:srgbClr val="FFFFFF"/>
          </a:solidFill>
          <a:latin typeface="+mn-lt"/>
          <a:ea typeface="+mn-ea"/>
          <a:cs typeface="+mn-cs"/>
          <a:sym typeface="Helvetica Light"/>
        </a:defRPr>
      </a:lvl7pPr>
      <a:lvl8pPr marL="3556000" indent="-444500" defTabSz="584200">
        <a:spcBef>
          <a:spcPts val="4200"/>
        </a:spcBef>
        <a:buSzPct val="75000"/>
        <a:buChar char="•"/>
        <a:defRPr sz="3800">
          <a:solidFill>
            <a:srgbClr val="FFFFFF"/>
          </a:solidFill>
          <a:latin typeface="+mn-lt"/>
          <a:ea typeface="+mn-ea"/>
          <a:cs typeface="+mn-cs"/>
          <a:sym typeface="Helvetica Light"/>
        </a:defRPr>
      </a:lvl8pPr>
      <a:lvl9pPr marL="4000500" indent="-4445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blue_marble_apollo_17_19721207.png"/>
          <p:cNvPicPr/>
          <p:nvPr/>
        </p:nvPicPr>
        <p:blipFill>
          <a:blip r:embed="rId3">
            <a:extLst/>
          </a:blip>
          <a:stretch>
            <a:fillRect/>
          </a:stretch>
        </p:blipFill>
        <p:spPr>
          <a:xfrm>
            <a:off x="1625599" y="0"/>
            <a:ext cx="9753602" cy="97536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