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lvl1pPr algn="ctr" defTabSz="825500">
      <a:defRPr sz="5000">
        <a:solidFill>
          <a:srgbClr val="FFFFFF"/>
        </a:solidFill>
        <a:latin typeface="+mn-lt"/>
        <a:ea typeface="+mn-ea"/>
        <a:cs typeface="+mn-cs"/>
        <a:sym typeface="Helvetica Light"/>
      </a:defRPr>
    </a:lvl1pPr>
    <a:lvl2pPr indent="228600" algn="ctr" defTabSz="825500">
      <a:defRPr sz="5000">
        <a:solidFill>
          <a:srgbClr val="FFFFFF"/>
        </a:solidFill>
        <a:latin typeface="+mn-lt"/>
        <a:ea typeface="+mn-ea"/>
        <a:cs typeface="+mn-cs"/>
        <a:sym typeface="Helvetica Light"/>
      </a:defRPr>
    </a:lvl2pPr>
    <a:lvl3pPr indent="457200" algn="ctr" defTabSz="825500">
      <a:defRPr sz="5000">
        <a:solidFill>
          <a:srgbClr val="FFFFFF"/>
        </a:solidFill>
        <a:latin typeface="+mn-lt"/>
        <a:ea typeface="+mn-ea"/>
        <a:cs typeface="+mn-cs"/>
        <a:sym typeface="Helvetica Light"/>
      </a:defRPr>
    </a:lvl3pPr>
    <a:lvl4pPr indent="685800" algn="ctr" defTabSz="825500">
      <a:defRPr sz="5000">
        <a:solidFill>
          <a:srgbClr val="FFFFFF"/>
        </a:solidFill>
        <a:latin typeface="+mn-lt"/>
        <a:ea typeface="+mn-ea"/>
        <a:cs typeface="+mn-cs"/>
        <a:sym typeface="Helvetica Light"/>
      </a:defRPr>
    </a:lvl4pPr>
    <a:lvl5pPr indent="914400" algn="ctr" defTabSz="825500">
      <a:defRPr sz="5000">
        <a:solidFill>
          <a:srgbClr val="FFFFFF"/>
        </a:solidFill>
        <a:latin typeface="+mn-lt"/>
        <a:ea typeface="+mn-ea"/>
        <a:cs typeface="+mn-cs"/>
        <a:sym typeface="Helvetica Light"/>
      </a:defRPr>
    </a:lvl5pPr>
    <a:lvl6pPr indent="1143000" algn="ctr" defTabSz="825500">
      <a:defRPr sz="5000">
        <a:solidFill>
          <a:srgbClr val="FFFFFF"/>
        </a:solidFill>
        <a:latin typeface="+mn-lt"/>
        <a:ea typeface="+mn-ea"/>
        <a:cs typeface="+mn-cs"/>
        <a:sym typeface="Helvetica Light"/>
      </a:defRPr>
    </a:lvl6pPr>
    <a:lvl7pPr indent="1371600" algn="ctr" defTabSz="825500">
      <a:defRPr sz="5000">
        <a:solidFill>
          <a:srgbClr val="FFFFFF"/>
        </a:solidFill>
        <a:latin typeface="+mn-lt"/>
        <a:ea typeface="+mn-ea"/>
        <a:cs typeface="+mn-cs"/>
        <a:sym typeface="Helvetica Light"/>
      </a:defRPr>
    </a:lvl7pPr>
    <a:lvl8pPr indent="1600200" algn="ctr" defTabSz="825500">
      <a:defRPr sz="5000">
        <a:solidFill>
          <a:srgbClr val="FFFFFF"/>
        </a:solidFill>
        <a:latin typeface="+mn-lt"/>
        <a:ea typeface="+mn-ea"/>
        <a:cs typeface="+mn-cs"/>
        <a:sym typeface="Helvetica Light"/>
      </a:defRPr>
    </a:lvl8pPr>
    <a:lvl9pPr indent="1828800" algn="ctr" defTabSz="825500">
      <a:defRPr sz="50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Pluto: The Ice Plot Thickens</a:t>
            </a:r>
            <a:endParaRPr sz="2200"/>
          </a:p>
          <a:p>
            <a:pPr lvl="0">
              <a:defRPr sz="1800"/>
            </a:pPr>
            <a:endParaRPr sz="2200"/>
          </a:p>
          <a:p>
            <a:pPr lvl="0">
              <a:defRPr sz="1800"/>
            </a:pPr>
            <a:r>
              <a:rPr sz="2200"/>
              <a:t>The latest spectra from New Horizons' Ralph instrument reveal an abundance of methane ice, but with striking differences from place to place across the frozen surface of Pluto.</a:t>
            </a:r>
            <a:endParaRPr sz="2200"/>
          </a:p>
          <a:p>
            <a:pPr lvl="0">
              <a:defRPr sz="1800"/>
            </a:pPr>
            <a:endParaRPr sz="2200"/>
          </a:p>
          <a:p>
            <a:pPr lvl="0">
              <a:defRPr sz="1800"/>
            </a:pPr>
            <a:r>
              <a:rPr sz="2200"/>
              <a:t>"We just learned that in the north polar cap, methane ice is diluted in a thick, transparent slab of nitrogen ice resulting in strong absorption of infrared light, said New Horizons co-investigator Will Grundy, Lowell Observatory, Flagstaff, Arizona. In one of the visually dark equatorial patches, the methane ice has shallower infrared absorptions indicative of a very different texture. "The spectrum appears as if the ice is less diluted in nitrogen," Grundy speculated or that it has a different texture in that area."</a:t>
            </a:r>
            <a:endParaRPr sz="2200"/>
          </a:p>
          <a:p>
            <a:pPr lvl="0">
              <a:defRPr sz="1800"/>
            </a:pPr>
            <a:endParaRPr sz="2200"/>
          </a:p>
          <a:p>
            <a:pPr lvl="0">
              <a:defRPr sz="1800"/>
            </a:pPr>
            <a:r>
              <a:rPr sz="2200"/>
              <a:t>An Earthly example of different textures of a frozen substance: a fluffy bank of clean snow is bright white, but compacted polar ice looks blue. New Horizons' surface composition team, led by Grundy, has begun the intricate process of analyzing Ralph data to determine the detailed compositions of the distinct regions on Pluto.</a:t>
            </a:r>
            <a:endParaRPr sz="2200"/>
          </a:p>
          <a:p>
            <a:pPr lvl="0">
              <a:defRPr sz="1800"/>
            </a:pPr>
            <a:endParaRPr sz="2200"/>
          </a:p>
          <a:p>
            <a:pPr lvl="0">
              <a:defRPr sz="1800"/>
            </a:pPr>
            <a:r>
              <a:rPr sz="2200"/>
              <a:t>This is the first detailed image of Pluto from the Linear Etalon Imaging Spectral Array, part of the Ralph instrument on New Horizons. In this picture, blue corresponds to light of wavelengths 1.62 to 1.70 micrometers, a channel covering a medium-strong absorption band of methane ice, green (1.97 to 2.05 micrometers) represents a channel where methane ice does not absorb light, and red (2.30 to 2.33 micrometers) is a channel where the light is very heavily absorbed by methane ice. The two areas outlined on Pluto show where Ralph observations obtained the spectral traces at the right. Note that the methane absorptions (notable dips) in the spectrum from the northern region are much deeper than the dips in the spectrum from the dark patch. The Ralph data were obtained by New Horizons on July 12, 2015.</a:t>
            </a:r>
            <a:endParaRPr sz="2200"/>
          </a:p>
          <a:p>
            <a:pPr lvl="0">
              <a:defRPr sz="1800"/>
            </a:pPr>
            <a:endParaRPr sz="2200"/>
          </a:p>
          <a:p>
            <a:pPr lvl="0">
              <a:defRPr sz="1800"/>
            </a:pPr>
            <a:endParaRPr sz="2200"/>
          </a:p>
          <a:p>
            <a:pPr lvl="0">
              <a:defRPr sz="1800"/>
            </a:pPr>
            <a:r>
              <a:rPr sz="2200"/>
              <a:t>For more inforamtion, see:</a:t>
            </a:r>
            <a:endParaRPr sz="2200"/>
          </a:p>
          <a:p>
            <a:pPr lvl="0">
              <a:defRPr sz="1800"/>
            </a:pPr>
            <a:r>
              <a:rPr sz="2200"/>
              <a:t>      pluto.jhuapl.edu</a:t>
            </a:r>
            <a:endParaRPr sz="2200"/>
          </a:p>
          <a:p>
            <a:pPr lvl="0">
              <a:defRPr sz="1800"/>
            </a:pPr>
            <a:endParaRPr sz="2200"/>
          </a:p>
          <a:p>
            <a:pPr lvl="0">
              <a:defRPr sz="1800"/>
            </a:pPr>
            <a:endParaRPr sz="2200"/>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778000" y="2298700"/>
            <a:ext cx="20828000" cy="4648200"/>
          </a:xfrm>
          <a:prstGeom prst="rect">
            <a:avLst/>
          </a:prstGeom>
        </p:spPr>
        <p:txBody>
          <a:bodyPr anchor="b"/>
          <a:lstStyle/>
          <a:p>
            <a:pPr lvl="0">
              <a:defRPr sz="1800">
                <a:solidFill>
                  <a:srgbClr val="000000"/>
                </a:solidFill>
              </a:defRPr>
            </a:pPr>
            <a:r>
              <a:rPr sz="11200">
                <a:solidFill>
                  <a:srgbClr val="FFFFFF"/>
                </a:solidFill>
              </a:rPr>
              <a:t>Title Text</a:t>
            </a:r>
          </a:p>
        </p:txBody>
      </p:sp>
      <p:sp>
        <p:nvSpPr>
          <p:cNvPr id="6" name="Shape 6"/>
          <p:cNvSpPr/>
          <p:nvPr>
            <p:ph type="body"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635000" y="9448800"/>
            <a:ext cx="23114000" cy="2006600"/>
          </a:xfrm>
          <a:prstGeom prst="rect">
            <a:avLst/>
          </a:prstGeom>
        </p:spPr>
        <p:txBody>
          <a:bodyPr/>
          <a:lstStyle/>
          <a:p>
            <a:pPr lvl="0">
              <a:defRPr sz="1800">
                <a:solidFill>
                  <a:srgbClr val="000000"/>
                </a:solidFill>
              </a:defRPr>
            </a:pPr>
            <a:r>
              <a:rPr sz="11200">
                <a:solidFill>
                  <a:srgbClr val="FFFFFF"/>
                </a:solidFill>
              </a:rPr>
              <a:t>Title Text</a:t>
            </a:r>
          </a:p>
        </p:txBody>
      </p:sp>
      <p:sp>
        <p:nvSpPr>
          <p:cNvPr id="9" name="Shape 9"/>
          <p:cNvSpPr/>
          <p:nvPr>
            <p:ph type="body"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778000" y="4533900"/>
            <a:ext cx="20828000" cy="4648200"/>
          </a:xfrm>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1651000" y="952500"/>
            <a:ext cx="10223500" cy="5549900"/>
          </a:xfrm>
          <a:prstGeom prst="rect">
            <a:avLst/>
          </a:prstGeom>
        </p:spPr>
        <p:txBody>
          <a:bodyPr anchor="b"/>
          <a:lstStyle>
            <a:lvl1pPr>
              <a:defRPr sz="8400"/>
            </a:lvl1pPr>
          </a:lstStyle>
          <a:p>
            <a:pPr lvl="0">
              <a:defRPr sz="1800">
                <a:solidFill>
                  <a:srgbClr val="000000"/>
                </a:solidFill>
              </a:defRPr>
            </a:pPr>
            <a:r>
              <a:rPr sz="8400">
                <a:solidFill>
                  <a:srgbClr val="FFFFFF"/>
                </a:solidFill>
              </a:rPr>
              <a:t>Title Text</a:t>
            </a:r>
          </a:p>
        </p:txBody>
      </p:sp>
      <p:sp>
        <p:nvSpPr>
          <p:cNvPr id="14" name="Shape 14"/>
          <p:cNvSpPr/>
          <p:nvPr>
            <p:ph type="body"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22" name="Shape 22"/>
          <p:cNvSpPr/>
          <p:nvPr>
            <p:ph type="body"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lvl="0">
              <a:defRPr sz="1800">
                <a:solidFill>
                  <a:srgbClr val="000000"/>
                </a:solidFill>
              </a:defRPr>
            </a:pPr>
            <a:r>
              <a:rPr sz="4500">
                <a:solidFill>
                  <a:srgbClr val="FFFFFF"/>
                </a:solidFill>
              </a:rPr>
              <a:t>Body Level One</a:t>
            </a:r>
            <a:endParaRPr sz="4500">
              <a:solidFill>
                <a:srgbClr val="FFFFFF"/>
              </a:solidFill>
            </a:endParaRPr>
          </a:p>
          <a:p>
            <a:pPr lvl="1">
              <a:defRPr sz="1800">
                <a:solidFill>
                  <a:srgbClr val="000000"/>
                </a:solidFill>
              </a:defRPr>
            </a:pPr>
            <a:r>
              <a:rPr sz="4500">
                <a:solidFill>
                  <a:srgbClr val="FFFFFF"/>
                </a:solidFill>
              </a:rPr>
              <a:t>Body Level Two</a:t>
            </a:r>
            <a:endParaRPr sz="4500">
              <a:solidFill>
                <a:srgbClr val="FFFFFF"/>
              </a:solidFill>
            </a:endParaRPr>
          </a:p>
          <a:p>
            <a:pPr lvl="2">
              <a:defRPr sz="1800">
                <a:solidFill>
                  <a:srgbClr val="000000"/>
                </a:solidFill>
              </a:defRPr>
            </a:pPr>
            <a:r>
              <a:rPr sz="4500">
                <a:solidFill>
                  <a:srgbClr val="FFFFFF"/>
                </a:solidFill>
              </a:rPr>
              <a:t>Body Level Three</a:t>
            </a:r>
            <a:endParaRPr sz="4500">
              <a:solidFill>
                <a:srgbClr val="FFFFFF"/>
              </a:solidFill>
            </a:endParaRPr>
          </a:p>
          <a:p>
            <a:pPr lvl="3">
              <a:defRPr sz="1800">
                <a:solidFill>
                  <a:srgbClr val="000000"/>
                </a:solidFill>
              </a:defRPr>
            </a:pPr>
            <a:r>
              <a:rPr sz="4500">
                <a:solidFill>
                  <a:srgbClr val="FFFFFF"/>
                </a:solidFill>
              </a:rPr>
              <a:t>Body Level Four</a:t>
            </a:r>
            <a:endParaRPr sz="4500">
              <a:solidFill>
                <a:srgbClr val="FFFFFF"/>
              </a:solidFill>
            </a:endParaRPr>
          </a:p>
          <a:p>
            <a:pPr lvl="4">
              <a:defRPr sz="1800">
                <a:solidFill>
                  <a:srgbClr val="000000"/>
                </a:solidFill>
              </a:defRPr>
            </a:pPr>
            <a:r>
              <a:rPr sz="45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689100" y="1778000"/>
            <a:ext cx="21005800" cy="10172700"/>
          </a:xfrm>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11200">
                <a:solidFill>
                  <a:srgbClr val="FFFFFF"/>
                </a:solidFill>
              </a:rP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825500">
        <a:defRPr sz="11200">
          <a:solidFill>
            <a:srgbClr val="FFFFFF"/>
          </a:solidFill>
          <a:latin typeface="+mn-lt"/>
          <a:ea typeface="+mn-ea"/>
          <a:cs typeface="+mn-cs"/>
          <a:sym typeface="Helvetica Light"/>
        </a:defRPr>
      </a:lvl1pPr>
      <a:lvl2pPr indent="228600" algn="ctr" defTabSz="825500">
        <a:defRPr sz="11200">
          <a:solidFill>
            <a:srgbClr val="FFFFFF"/>
          </a:solidFill>
          <a:latin typeface="+mn-lt"/>
          <a:ea typeface="+mn-ea"/>
          <a:cs typeface="+mn-cs"/>
          <a:sym typeface="Helvetica Light"/>
        </a:defRPr>
      </a:lvl2pPr>
      <a:lvl3pPr indent="457200" algn="ctr" defTabSz="825500">
        <a:defRPr sz="11200">
          <a:solidFill>
            <a:srgbClr val="FFFFFF"/>
          </a:solidFill>
          <a:latin typeface="+mn-lt"/>
          <a:ea typeface="+mn-ea"/>
          <a:cs typeface="+mn-cs"/>
          <a:sym typeface="Helvetica Light"/>
        </a:defRPr>
      </a:lvl3pPr>
      <a:lvl4pPr indent="685800" algn="ctr" defTabSz="825500">
        <a:defRPr sz="11200">
          <a:solidFill>
            <a:srgbClr val="FFFFFF"/>
          </a:solidFill>
          <a:latin typeface="+mn-lt"/>
          <a:ea typeface="+mn-ea"/>
          <a:cs typeface="+mn-cs"/>
          <a:sym typeface="Helvetica Light"/>
        </a:defRPr>
      </a:lvl4pPr>
      <a:lvl5pPr indent="914400" algn="ctr" defTabSz="825500">
        <a:defRPr sz="11200">
          <a:solidFill>
            <a:srgbClr val="FFFFFF"/>
          </a:solidFill>
          <a:latin typeface="+mn-lt"/>
          <a:ea typeface="+mn-ea"/>
          <a:cs typeface="+mn-cs"/>
          <a:sym typeface="Helvetica Light"/>
        </a:defRPr>
      </a:lvl5pPr>
      <a:lvl6pPr indent="1143000" algn="ctr" defTabSz="825500">
        <a:defRPr sz="11200">
          <a:solidFill>
            <a:srgbClr val="FFFFFF"/>
          </a:solidFill>
          <a:latin typeface="+mn-lt"/>
          <a:ea typeface="+mn-ea"/>
          <a:cs typeface="+mn-cs"/>
          <a:sym typeface="Helvetica Light"/>
        </a:defRPr>
      </a:lvl6pPr>
      <a:lvl7pPr indent="1371600" algn="ctr" defTabSz="825500">
        <a:defRPr sz="11200">
          <a:solidFill>
            <a:srgbClr val="FFFFFF"/>
          </a:solidFill>
          <a:latin typeface="+mn-lt"/>
          <a:ea typeface="+mn-ea"/>
          <a:cs typeface="+mn-cs"/>
          <a:sym typeface="Helvetica Light"/>
        </a:defRPr>
      </a:lvl7pPr>
      <a:lvl8pPr indent="1600200" algn="ctr" defTabSz="825500">
        <a:defRPr sz="11200">
          <a:solidFill>
            <a:srgbClr val="FFFFFF"/>
          </a:solidFill>
          <a:latin typeface="+mn-lt"/>
          <a:ea typeface="+mn-ea"/>
          <a:cs typeface="+mn-cs"/>
          <a:sym typeface="Helvetica Light"/>
        </a:defRPr>
      </a:lvl8pPr>
      <a:lvl9pPr indent="1828800" algn="ctr" defTabSz="825500">
        <a:defRPr sz="11200">
          <a:solidFill>
            <a:srgbClr val="FFFFFF"/>
          </a:solidFill>
          <a:latin typeface="+mn-lt"/>
          <a:ea typeface="+mn-ea"/>
          <a:cs typeface="+mn-cs"/>
          <a:sym typeface="Helvetica Light"/>
        </a:defRPr>
      </a:lvl9pPr>
    </p:titleStyle>
    <p:bodyStyle>
      <a:lvl1pPr marL="635000" indent="-635000" defTabSz="825500">
        <a:spcBef>
          <a:spcPts val="5900"/>
        </a:spcBef>
        <a:buSzPct val="75000"/>
        <a:buChar char="•"/>
        <a:defRPr sz="5200">
          <a:solidFill>
            <a:srgbClr val="FFFFFF"/>
          </a:solidFill>
          <a:latin typeface="+mn-lt"/>
          <a:ea typeface="+mn-ea"/>
          <a:cs typeface="+mn-cs"/>
          <a:sym typeface="Helvetica Light"/>
        </a:defRPr>
      </a:lvl1pPr>
      <a:lvl2pPr marL="1270000" indent="-635000" defTabSz="825500">
        <a:spcBef>
          <a:spcPts val="5900"/>
        </a:spcBef>
        <a:buSzPct val="75000"/>
        <a:buChar char="•"/>
        <a:defRPr sz="5200">
          <a:solidFill>
            <a:srgbClr val="FFFFFF"/>
          </a:solidFill>
          <a:latin typeface="+mn-lt"/>
          <a:ea typeface="+mn-ea"/>
          <a:cs typeface="+mn-cs"/>
          <a:sym typeface="Helvetica Light"/>
        </a:defRPr>
      </a:lvl2pPr>
      <a:lvl3pPr marL="1905000" indent="-635000" defTabSz="825500">
        <a:spcBef>
          <a:spcPts val="5900"/>
        </a:spcBef>
        <a:buSzPct val="75000"/>
        <a:buChar char="•"/>
        <a:defRPr sz="5200">
          <a:solidFill>
            <a:srgbClr val="FFFFFF"/>
          </a:solidFill>
          <a:latin typeface="+mn-lt"/>
          <a:ea typeface="+mn-ea"/>
          <a:cs typeface="+mn-cs"/>
          <a:sym typeface="Helvetica Light"/>
        </a:defRPr>
      </a:lvl3pPr>
      <a:lvl4pPr marL="2540000" indent="-635000" defTabSz="825500">
        <a:spcBef>
          <a:spcPts val="5900"/>
        </a:spcBef>
        <a:buSzPct val="75000"/>
        <a:buChar char="•"/>
        <a:defRPr sz="5200">
          <a:solidFill>
            <a:srgbClr val="FFFFFF"/>
          </a:solidFill>
          <a:latin typeface="+mn-lt"/>
          <a:ea typeface="+mn-ea"/>
          <a:cs typeface="+mn-cs"/>
          <a:sym typeface="Helvetica Light"/>
        </a:defRPr>
      </a:lvl4pPr>
      <a:lvl5pPr marL="3175000" indent="-635000" defTabSz="825500">
        <a:spcBef>
          <a:spcPts val="5900"/>
        </a:spcBef>
        <a:buSzPct val="75000"/>
        <a:buChar char="•"/>
        <a:defRPr sz="5200">
          <a:solidFill>
            <a:srgbClr val="FFFFFF"/>
          </a:solidFill>
          <a:latin typeface="+mn-lt"/>
          <a:ea typeface="+mn-ea"/>
          <a:cs typeface="+mn-cs"/>
          <a:sym typeface="Helvetica Light"/>
        </a:defRPr>
      </a:lvl5pPr>
      <a:lvl6pPr marL="3810000" indent="-635000" defTabSz="825500">
        <a:spcBef>
          <a:spcPts val="5900"/>
        </a:spcBef>
        <a:buSzPct val="75000"/>
        <a:buChar char="•"/>
        <a:defRPr sz="5200">
          <a:solidFill>
            <a:srgbClr val="FFFFFF"/>
          </a:solidFill>
          <a:latin typeface="+mn-lt"/>
          <a:ea typeface="+mn-ea"/>
          <a:cs typeface="+mn-cs"/>
          <a:sym typeface="Helvetica Light"/>
        </a:defRPr>
      </a:lvl6pPr>
      <a:lvl7pPr marL="4445000" indent="-635000" defTabSz="825500">
        <a:spcBef>
          <a:spcPts val="5900"/>
        </a:spcBef>
        <a:buSzPct val="75000"/>
        <a:buChar char="•"/>
        <a:defRPr sz="5200">
          <a:solidFill>
            <a:srgbClr val="FFFFFF"/>
          </a:solidFill>
          <a:latin typeface="+mn-lt"/>
          <a:ea typeface="+mn-ea"/>
          <a:cs typeface="+mn-cs"/>
          <a:sym typeface="Helvetica Light"/>
        </a:defRPr>
      </a:lvl7pPr>
      <a:lvl8pPr marL="5080000" indent="-635000" defTabSz="825500">
        <a:spcBef>
          <a:spcPts val="5900"/>
        </a:spcBef>
        <a:buSzPct val="75000"/>
        <a:buChar char="•"/>
        <a:defRPr sz="5200">
          <a:solidFill>
            <a:srgbClr val="FFFFFF"/>
          </a:solidFill>
          <a:latin typeface="+mn-lt"/>
          <a:ea typeface="+mn-ea"/>
          <a:cs typeface="+mn-cs"/>
          <a:sym typeface="Helvetica Light"/>
        </a:defRPr>
      </a:lvl8pPr>
      <a:lvl9pPr marL="5715000" indent="-635000" defTabSz="825500">
        <a:spcBef>
          <a:spcPts val="5900"/>
        </a:spcBef>
        <a:buSzPct val="75000"/>
        <a:buChar char="•"/>
        <a:defRPr sz="5200">
          <a:solidFill>
            <a:srgbClr val="FFFFFF"/>
          </a:solidFill>
          <a:latin typeface="+mn-lt"/>
          <a:ea typeface="+mn-ea"/>
          <a:cs typeface="+mn-cs"/>
          <a:sym typeface="Helvetica Light"/>
        </a:defRPr>
      </a:lvl9pPr>
    </p:bodyStyle>
    <p:otherStyle>
      <a:lvl1pPr algn="ctr" defTabSz="825500">
        <a:defRPr sz="2400">
          <a:solidFill>
            <a:schemeClr val="tx1"/>
          </a:solidFill>
          <a:latin typeface="+mn-lt"/>
          <a:ea typeface="+mn-ea"/>
          <a:cs typeface="+mn-cs"/>
          <a:sym typeface="Helvetica Light"/>
        </a:defRPr>
      </a:lvl1pPr>
      <a:lvl2pPr indent="228600" algn="ctr" defTabSz="825500">
        <a:defRPr sz="2400">
          <a:solidFill>
            <a:schemeClr val="tx1"/>
          </a:solidFill>
          <a:latin typeface="+mn-lt"/>
          <a:ea typeface="+mn-ea"/>
          <a:cs typeface="+mn-cs"/>
          <a:sym typeface="Helvetica Light"/>
        </a:defRPr>
      </a:lvl2pPr>
      <a:lvl3pPr indent="457200" algn="ctr" defTabSz="825500">
        <a:defRPr sz="2400">
          <a:solidFill>
            <a:schemeClr val="tx1"/>
          </a:solidFill>
          <a:latin typeface="+mn-lt"/>
          <a:ea typeface="+mn-ea"/>
          <a:cs typeface="+mn-cs"/>
          <a:sym typeface="Helvetica Light"/>
        </a:defRPr>
      </a:lvl3pPr>
      <a:lvl4pPr indent="685800" algn="ctr" defTabSz="825500">
        <a:defRPr sz="2400">
          <a:solidFill>
            <a:schemeClr val="tx1"/>
          </a:solidFill>
          <a:latin typeface="+mn-lt"/>
          <a:ea typeface="+mn-ea"/>
          <a:cs typeface="+mn-cs"/>
          <a:sym typeface="Helvetica Light"/>
        </a:defRPr>
      </a:lvl4pPr>
      <a:lvl5pPr indent="914400" algn="ctr" defTabSz="825500">
        <a:defRPr sz="2400">
          <a:solidFill>
            <a:schemeClr val="tx1"/>
          </a:solidFill>
          <a:latin typeface="+mn-lt"/>
          <a:ea typeface="+mn-ea"/>
          <a:cs typeface="+mn-cs"/>
          <a:sym typeface="Helvetica Light"/>
        </a:defRPr>
      </a:lvl5pPr>
      <a:lvl6pPr indent="1143000" algn="ctr" defTabSz="825500">
        <a:defRPr sz="2400">
          <a:solidFill>
            <a:schemeClr val="tx1"/>
          </a:solidFill>
          <a:latin typeface="+mn-lt"/>
          <a:ea typeface="+mn-ea"/>
          <a:cs typeface="+mn-cs"/>
          <a:sym typeface="Helvetica Light"/>
        </a:defRPr>
      </a:lvl6pPr>
      <a:lvl7pPr indent="1371600" algn="ctr" defTabSz="825500">
        <a:defRPr sz="2400">
          <a:solidFill>
            <a:schemeClr val="tx1"/>
          </a:solidFill>
          <a:latin typeface="+mn-lt"/>
          <a:ea typeface="+mn-ea"/>
          <a:cs typeface="+mn-cs"/>
          <a:sym typeface="Helvetica Light"/>
        </a:defRPr>
      </a:lvl7pPr>
      <a:lvl8pPr indent="1600200" algn="ctr" defTabSz="825500">
        <a:defRPr sz="2400">
          <a:solidFill>
            <a:schemeClr val="tx1"/>
          </a:solidFill>
          <a:latin typeface="+mn-lt"/>
          <a:ea typeface="+mn-ea"/>
          <a:cs typeface="+mn-cs"/>
          <a:sym typeface="Helvetica Light"/>
        </a:defRPr>
      </a:lvl8pPr>
      <a:lvl9pPr indent="1828800" algn="ctr" defTabSz="825500">
        <a:defRPr sz="2400">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pluto_ralph_methane_ice_20150712.png"/>
          <p:cNvPicPr/>
          <p:nvPr/>
        </p:nvPicPr>
        <p:blipFill>
          <a:blip r:embed="rId3">
            <a:extLst/>
          </a:blip>
          <a:stretch>
            <a:fillRect/>
          </a:stretch>
        </p:blipFill>
        <p:spPr>
          <a:xfrm>
            <a:off x="5581650" y="3155950"/>
            <a:ext cx="13220700" cy="74041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