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3175"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12700" cap="flat">
              <a:noFill/>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12700" cap="flat">
              <a:noFill/>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drought.unl.edu/MonitoringTools/NASAGRACEDataAssimilation.asp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Measuring Soil Moisture From Space</a:t>
            </a:r>
          </a:p>
          <a:p>
            <a:pPr/>
          </a:p>
          <a:p>
            <a:pPr/>
            <a:r>
              <a:t>These maps combine data from the twin satellites of the Gravity Recovery and Climate Experiment (GRACE) with other satellite and ground-based measurements to model the relative amount of water stored at two different levels: at plant root level and underground.</a:t>
            </a:r>
          </a:p>
          <a:p>
            <a:pPr/>
          </a:p>
          <a:p>
            <a:pPr/>
            <a:r>
              <a:t>The wetness, or water content, of each layer is compared to the average between 1948 and 2009. The darkest red regions represent dry conditions that should occur only 2 percent of the time (about once every 50 years).</a:t>
            </a:r>
          </a:p>
          <a:p>
            <a:pPr/>
          </a:p>
          <a:p>
            <a:pPr/>
            <a:r>
              <a:t>All of the maps are experimental products funded by NASA’s Applied Sciences Program and developed by scientists at NASA’s Goddard Space Flight Center and the National Drought Mitigation Center. The maps do not attempt to represent human consumption of water; but rather, they show changes in water storage related to weather, climate, and seasonal patterns.</a:t>
            </a:r>
          </a:p>
          <a:p>
            <a:pPr/>
          </a:p>
          <a:p>
            <a:pPr/>
          </a:p>
          <a:p>
            <a:pPr/>
            <a:r>
              <a:t>For more information: </a:t>
            </a:r>
          </a:p>
          <a:p>
            <a:pPr/>
            <a:r>
              <a:t>      </a:t>
            </a:r>
            <a:r>
              <a:rPr u="sng">
                <a:hlinkClick r:id="rId3" invalidUrl="" action="" tgtFrame="" tooltip="" history="1" highlightClick="0" endSnd="0"/>
              </a:rPr>
              <a:t>drought.unl.edu/MonitoringTools/NASAGRACEDataAssimilation.aspx</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prstGeom prst="rect">
            <a:avLst/>
          </a:prstGeom>
        </p:spPr>
        <p:txBody>
          <a:bodyPr/>
          <a:lstStyle/>
          <a:p>
            <a:pPr/>
            <a:r>
              <a:t>Title Text</a:t>
            </a:r>
          </a:p>
        </p:txBody>
      </p:sp>
      <p:sp>
        <p:nvSpPr>
          <p:cNvPr id="12" name="Shape 12"/>
          <p:cNvSpPr/>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3770488" y="5503333"/>
            <a:ext cx="8720668" cy="413456"/>
          </a:xfrm>
          <a:prstGeom prst="rect">
            <a:avLst/>
          </a:prstGeom>
        </p:spPr>
        <p:txBody>
          <a:bodyPr>
            <a:spAutoFit/>
          </a:bodyPr>
          <a:lstStyle>
            <a:lvl1pPr>
              <a:defRPr i="1" sz="2400"/>
            </a:lvl1pPr>
          </a:lstStyle>
          <a:p>
            <a:pPr/>
            <a:r>
              <a:t>–Johnny Appleseed</a:t>
            </a:r>
          </a:p>
        </p:txBody>
      </p:sp>
      <p:sp>
        <p:nvSpPr>
          <p:cNvPr id="94" name="Shape 94"/>
          <p:cNvSpPr/>
          <p:nvPr>
            <p:ph type="body" sz="quarter" idx="14"/>
          </p:nvPr>
        </p:nvSpPr>
        <p:spPr>
          <a:xfrm>
            <a:off x="3770488" y="4125383"/>
            <a:ext cx="8720668" cy="565856"/>
          </a:xfrm>
          <a:prstGeom prst="rect">
            <a:avLst/>
          </a:prstGeom>
        </p:spPr>
        <p:txBody>
          <a:bodyPr anchor="ctr">
            <a:spAutoFit/>
          </a:bodyPr>
          <a:lstStyle>
            <a:lvl1pPr>
              <a:defRPr sz="34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2709333" y="1523999"/>
            <a:ext cx="10837334" cy="6096002"/>
          </a:xfrm>
          <a:prstGeom prst="rect">
            <a:avLst/>
          </a:prstGeom>
        </p:spPr>
        <p:txBody>
          <a:bodyPr lIns="91439" tIns="45719" rIns="91439" bIns="45719">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sz="half" idx="13"/>
          </p:nvPr>
        </p:nvSpPr>
        <p:spPr>
          <a:xfrm>
            <a:off x="4098652" y="1823155"/>
            <a:ext cx="8060268" cy="3883379"/>
          </a:xfrm>
          <a:prstGeom prst="rect">
            <a:avLst/>
          </a:prstGeom>
        </p:spPr>
        <p:txBody>
          <a:bodyPr lIns="91439" tIns="45719" rIns="91439" bIns="45719">
            <a:noAutofit/>
          </a:bodyPr>
          <a:lstStyle/>
          <a:p>
            <a:pPr/>
          </a:p>
        </p:txBody>
      </p:sp>
      <p:sp>
        <p:nvSpPr>
          <p:cNvPr id="21" name="Shape 21"/>
          <p:cNvSpPr/>
          <p:nvPr>
            <p:ph type="title"/>
          </p:nvPr>
        </p:nvSpPr>
        <p:spPr>
          <a:xfrm>
            <a:off x="2991555" y="5723466"/>
            <a:ext cx="10272890" cy="891824"/>
          </a:xfrm>
          <a:prstGeom prst="rect">
            <a:avLst/>
          </a:prstGeom>
        </p:spPr>
        <p:txBody>
          <a:bodyPr anchor="ctr"/>
          <a:lstStyle/>
          <a:p>
            <a:pPr/>
            <a:r>
              <a:t>Title Text</a:t>
            </a:r>
          </a:p>
        </p:txBody>
      </p:sp>
      <p:sp>
        <p:nvSpPr>
          <p:cNvPr id="22" name="Shape 22"/>
          <p:cNvSpPr/>
          <p:nvPr>
            <p:ph type="body" sz="quarter" idx="1"/>
          </p:nvPr>
        </p:nvSpPr>
        <p:spPr>
          <a:xfrm>
            <a:off x="2991555" y="6643511"/>
            <a:ext cx="10272890" cy="70555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3499555" y="3539066"/>
            <a:ext cx="9256890" cy="2065868"/>
          </a:xfrm>
          <a:prstGeom prst="rect">
            <a:avLst/>
          </a:prstGeom>
        </p:spPr>
        <p:txBody>
          <a:bodyPr anchor="ct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quarter" idx="13"/>
          </p:nvPr>
        </p:nvSpPr>
        <p:spPr>
          <a:xfrm>
            <a:off x="8562622" y="1947333"/>
            <a:ext cx="4233334" cy="5096934"/>
          </a:xfrm>
          <a:prstGeom prst="rect">
            <a:avLst/>
          </a:prstGeom>
        </p:spPr>
        <p:txBody>
          <a:bodyPr lIns="91439" tIns="45719" rIns="91439" bIns="45719">
            <a:noAutofit/>
          </a:bodyPr>
          <a:lstStyle/>
          <a:p>
            <a:pPr/>
          </a:p>
        </p:txBody>
      </p:sp>
      <p:sp>
        <p:nvSpPr>
          <p:cNvPr id="39" name="Shape 39"/>
          <p:cNvSpPr/>
          <p:nvPr>
            <p:ph type="title"/>
          </p:nvPr>
        </p:nvSpPr>
        <p:spPr>
          <a:xfrm>
            <a:off x="3443110" y="1947333"/>
            <a:ext cx="4543779" cy="2466623"/>
          </a:xfrm>
          <a:prstGeom prst="rect">
            <a:avLst/>
          </a:prstGeom>
        </p:spPr>
        <p:txBody>
          <a:bodyPr/>
          <a:lstStyle>
            <a:lvl1pPr>
              <a:defRPr sz="5600"/>
            </a:lvl1pPr>
          </a:lstStyle>
          <a:p>
            <a:pPr/>
            <a:r>
              <a:t>Title Text</a:t>
            </a:r>
          </a:p>
        </p:txBody>
      </p:sp>
      <p:sp>
        <p:nvSpPr>
          <p:cNvPr id="40" name="Shape 40"/>
          <p:cNvSpPr/>
          <p:nvPr>
            <p:ph type="body" sz="quarter" idx="1"/>
          </p:nvPr>
        </p:nvSpPr>
        <p:spPr>
          <a:xfrm>
            <a:off x="3443110" y="4498622"/>
            <a:ext cx="4543779" cy="254564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xfrm>
            <a:off x="3460044" y="1682044"/>
            <a:ext cx="9335912" cy="1016001"/>
          </a:xfrm>
          <a:prstGeom prst="rect">
            <a:avLst/>
          </a:prstGeom>
        </p:spPr>
        <p:txBody>
          <a:bodyPr anchor="ct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xfrm>
            <a:off x="3460044" y="1682044"/>
            <a:ext cx="9335912" cy="1016001"/>
          </a:xfrm>
          <a:prstGeom prst="rect">
            <a:avLst/>
          </a:prstGeom>
        </p:spPr>
        <p:txBody>
          <a:bodyPr anchor="ctr"/>
          <a:lstStyle/>
          <a:p>
            <a:pPr/>
            <a:r>
              <a:t>Title Text</a:t>
            </a:r>
          </a:p>
        </p:txBody>
      </p:sp>
      <p:sp>
        <p:nvSpPr>
          <p:cNvPr id="57" name="Shape 57"/>
          <p:cNvSpPr/>
          <p:nvPr>
            <p:ph type="body" sz="half" idx="1"/>
          </p:nvPr>
        </p:nvSpPr>
        <p:spPr>
          <a:xfrm>
            <a:off x="3460044" y="2923822"/>
            <a:ext cx="9335912" cy="4131734"/>
          </a:xfrm>
          <a:prstGeom prst="rect">
            <a:avLst/>
          </a:prstGeom>
        </p:spPr>
        <p:txBody>
          <a:bodyPr anchor="ctr"/>
          <a:lstStyle>
            <a:lvl1pPr marL="415192" indent="-415192" algn="l">
              <a:spcBef>
                <a:spcPts val="3900"/>
              </a:spcBef>
              <a:buSzPct val="75000"/>
              <a:buChar char="•"/>
              <a:defRPr sz="3400"/>
            </a:lvl1pPr>
            <a:lvl2pPr marL="1050192" indent="-415192" algn="l">
              <a:spcBef>
                <a:spcPts val="3900"/>
              </a:spcBef>
              <a:buSzPct val="75000"/>
              <a:buChar char="•"/>
              <a:defRPr sz="3400"/>
            </a:lvl2pPr>
            <a:lvl3pPr marL="1685192" indent="-415192" algn="l">
              <a:spcBef>
                <a:spcPts val="3900"/>
              </a:spcBef>
              <a:buSzPct val="75000"/>
              <a:buChar char="•"/>
              <a:defRPr sz="3400"/>
            </a:lvl3pPr>
            <a:lvl4pPr marL="2320192" indent="-415192" algn="l">
              <a:spcBef>
                <a:spcPts val="3900"/>
              </a:spcBef>
              <a:buSzPct val="75000"/>
              <a:buChar char="•"/>
              <a:defRPr sz="3400"/>
            </a:lvl4pPr>
            <a:lvl5pPr marL="2955192" indent="-415192" algn="l">
              <a:spcBef>
                <a:spcPts val="3900"/>
              </a:spcBef>
              <a:buSzPct val="75000"/>
              <a:buChar char="•"/>
              <a:defRPr sz="3400"/>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8562622" y="2923822"/>
            <a:ext cx="4233334" cy="4131734"/>
          </a:xfrm>
          <a:prstGeom prst="rect">
            <a:avLst/>
          </a:prstGeom>
        </p:spPr>
        <p:txBody>
          <a:bodyPr lIns="91439" tIns="45719" rIns="91439" bIns="45719">
            <a:noAutofit/>
          </a:bodyPr>
          <a:lstStyle/>
          <a:p>
            <a:pPr/>
          </a:p>
        </p:txBody>
      </p:sp>
      <p:sp>
        <p:nvSpPr>
          <p:cNvPr id="66" name="Shape 66"/>
          <p:cNvSpPr/>
          <p:nvPr>
            <p:ph type="title"/>
          </p:nvPr>
        </p:nvSpPr>
        <p:spPr>
          <a:xfrm>
            <a:off x="3460044" y="1682044"/>
            <a:ext cx="9335912" cy="1016001"/>
          </a:xfrm>
          <a:prstGeom prst="rect">
            <a:avLst/>
          </a:prstGeom>
        </p:spPr>
        <p:txBody>
          <a:bodyPr anchor="ctr"/>
          <a:lstStyle/>
          <a:p>
            <a:pPr/>
            <a:r>
              <a:t>Title Text</a:t>
            </a:r>
          </a:p>
        </p:txBody>
      </p:sp>
      <p:sp>
        <p:nvSpPr>
          <p:cNvPr id="67" name="Shape 67"/>
          <p:cNvSpPr/>
          <p:nvPr>
            <p:ph type="body" sz="quarter" idx="1"/>
          </p:nvPr>
        </p:nvSpPr>
        <p:spPr>
          <a:xfrm>
            <a:off x="3460044" y="2923822"/>
            <a:ext cx="4543779" cy="4131734"/>
          </a:xfrm>
          <a:prstGeom prst="rect">
            <a:avLst/>
          </a:prstGeom>
        </p:spPr>
        <p:txBody>
          <a:bodyPr anchor="ctr"/>
          <a:lstStyle>
            <a:lvl1pPr marL="347697" indent="-347697" algn="l">
              <a:spcBef>
                <a:spcPts val="3000"/>
              </a:spcBef>
              <a:buSzPct val="75000"/>
              <a:buChar char="•"/>
            </a:lvl1pPr>
            <a:lvl2pPr marL="906497" indent="-347697" algn="l">
              <a:spcBef>
                <a:spcPts val="3000"/>
              </a:spcBef>
              <a:buSzPct val="75000"/>
              <a:buChar char="•"/>
            </a:lvl2pPr>
            <a:lvl3pPr marL="1465297" indent="-347697" algn="l">
              <a:spcBef>
                <a:spcPts val="3000"/>
              </a:spcBef>
              <a:buSzPct val="75000"/>
              <a:buChar char="•"/>
            </a:lvl3pPr>
            <a:lvl4pPr marL="2024097" indent="-347697" algn="l">
              <a:spcBef>
                <a:spcPts val="3000"/>
              </a:spcBef>
              <a:buSzPct val="75000"/>
              <a:buChar char="•"/>
            </a:lvl4pPr>
            <a:lvl5pPr marL="2582897" indent="-347697" algn="l">
              <a:spcBef>
                <a:spcPts val="3000"/>
              </a:spcBef>
              <a:buSzPct val="75000"/>
              <a:buChar char="•"/>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sz="half" idx="1"/>
          </p:nvPr>
        </p:nvSpPr>
        <p:spPr>
          <a:xfrm>
            <a:off x="3460044" y="2314222"/>
            <a:ext cx="9335912" cy="4521201"/>
          </a:xfrm>
          <a:prstGeom prst="rect">
            <a:avLst/>
          </a:prstGeom>
        </p:spPr>
        <p:txBody>
          <a:bodyPr anchor="ctr"/>
          <a:lstStyle>
            <a:lvl1pPr marL="415192" indent="-415192" algn="l">
              <a:spcBef>
                <a:spcPts val="3900"/>
              </a:spcBef>
              <a:buSzPct val="75000"/>
              <a:buChar char="•"/>
              <a:defRPr sz="3400"/>
            </a:lvl1pPr>
            <a:lvl2pPr marL="1050192" indent="-415192" algn="l">
              <a:spcBef>
                <a:spcPts val="3900"/>
              </a:spcBef>
              <a:buSzPct val="75000"/>
              <a:buChar char="•"/>
              <a:defRPr sz="3400"/>
            </a:lvl2pPr>
            <a:lvl3pPr marL="1685192" indent="-415192" algn="l">
              <a:spcBef>
                <a:spcPts val="3900"/>
              </a:spcBef>
              <a:buSzPct val="75000"/>
              <a:buChar char="•"/>
              <a:defRPr sz="3400"/>
            </a:lvl3pPr>
            <a:lvl4pPr marL="2320192" indent="-415192" algn="l">
              <a:spcBef>
                <a:spcPts val="3900"/>
              </a:spcBef>
              <a:buSzPct val="75000"/>
              <a:buChar char="•"/>
              <a:defRPr sz="3400"/>
            </a:lvl4pPr>
            <a:lvl5pPr marL="2955192" indent="-415192" algn="l">
              <a:spcBef>
                <a:spcPts val="3900"/>
              </a:spcBef>
              <a:buSzPct val="75000"/>
              <a:buChar char="•"/>
              <a:defRPr sz="3400"/>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9714088" y="4577644"/>
            <a:ext cx="3290713" cy="2466623"/>
          </a:xfrm>
          <a:prstGeom prst="rect">
            <a:avLst/>
          </a:prstGeom>
        </p:spPr>
        <p:txBody>
          <a:bodyPr lIns="91439" tIns="45719" rIns="91439" bIns="45719">
            <a:noAutofit/>
          </a:bodyPr>
          <a:lstStyle/>
          <a:p>
            <a:pPr/>
          </a:p>
        </p:txBody>
      </p:sp>
      <p:sp>
        <p:nvSpPr>
          <p:cNvPr id="84" name="Shape 84"/>
          <p:cNvSpPr/>
          <p:nvPr>
            <p:ph type="pic" sz="quarter" idx="14"/>
          </p:nvPr>
        </p:nvSpPr>
        <p:spPr>
          <a:xfrm>
            <a:off x="9714088" y="1947333"/>
            <a:ext cx="3290713" cy="2466623"/>
          </a:xfrm>
          <a:prstGeom prst="rect">
            <a:avLst/>
          </a:prstGeom>
        </p:spPr>
        <p:txBody>
          <a:bodyPr lIns="91439" tIns="45719" rIns="91439" bIns="45719">
            <a:noAutofit/>
          </a:bodyPr>
          <a:lstStyle/>
          <a:p>
            <a:pPr/>
          </a:p>
        </p:txBody>
      </p:sp>
      <p:sp>
        <p:nvSpPr>
          <p:cNvPr id="85" name="Shape 85"/>
          <p:cNvSpPr/>
          <p:nvPr>
            <p:ph type="pic" sz="half" idx="15"/>
          </p:nvPr>
        </p:nvSpPr>
        <p:spPr>
          <a:xfrm>
            <a:off x="3245555" y="1947333"/>
            <a:ext cx="6299201" cy="5096934"/>
          </a:xfrm>
          <a:prstGeom prst="rect">
            <a:avLst/>
          </a:prstGeom>
        </p:spPr>
        <p:txBody>
          <a:bodyPr lIns="91439" tIns="45719" rIns="91439" bIns="45719">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3499555" y="2545644"/>
            <a:ext cx="9256890" cy="2065868"/>
          </a:xfrm>
          <a:prstGeom prst="rect">
            <a:avLst/>
          </a:prstGeom>
          <a:ln w="3175">
            <a:miter lim="400000"/>
          </a:ln>
          <a:extLst>
            <a:ext uri="{C572A759-6A51-4108-AA02-DFA0A04FC94B}">
              <ma14:wrappingTextBoxFlag xmlns:ma14="http://schemas.microsoft.com/office/mac/drawingml/2011/main" val="1"/>
            </a:ext>
          </a:extLst>
        </p:spPr>
        <p:txBody>
          <a:bodyPr lIns="22577" tIns="22577" rIns="22577" bIns="22577" anchor="b">
            <a:normAutofit fontScale="100000" lnSpcReduction="0"/>
          </a:bodyPr>
          <a:lstStyle/>
          <a:p>
            <a:pPr/>
            <a:r>
              <a:t>Title Text</a:t>
            </a:r>
          </a:p>
        </p:txBody>
      </p:sp>
      <p:sp>
        <p:nvSpPr>
          <p:cNvPr id="3" name="Shape 3"/>
          <p:cNvSpPr/>
          <p:nvPr>
            <p:ph type="body" idx="1"/>
          </p:nvPr>
        </p:nvSpPr>
        <p:spPr>
          <a:xfrm>
            <a:off x="3499555" y="4667955"/>
            <a:ext cx="9256890" cy="705557"/>
          </a:xfrm>
          <a:prstGeom prst="rect">
            <a:avLst/>
          </a:prstGeom>
          <a:ln w="3175">
            <a:miter lim="400000"/>
          </a:ln>
          <a:extLst>
            <a:ext uri="{C572A759-6A51-4108-AA02-DFA0A04FC94B}">
              <ma14:wrappingTextBoxFlag xmlns:ma14="http://schemas.microsoft.com/office/mac/drawingml/2011/main" val="1"/>
            </a:ext>
          </a:extLst>
        </p:spPr>
        <p:txBody>
          <a:bodyPr lIns="22577" tIns="22577" rIns="22577" bIns="22577">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7983270" y="7337777"/>
            <a:ext cx="283815" cy="286457"/>
          </a:xfrm>
          <a:prstGeom prst="rect">
            <a:avLst/>
          </a:prstGeom>
          <a:ln w="3175">
            <a:miter lim="400000"/>
          </a:ln>
        </p:spPr>
        <p:txBody>
          <a:bodyPr wrap="none" lIns="22577" tIns="22577" rIns="22577" bIns="22577">
            <a:spAutoFit/>
          </a:bodyPr>
          <a:lstStyle>
            <a:lvl1pPr>
              <a:defRPr sz="16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7400" u="none">
          <a:ln>
            <a:noFill/>
          </a:ln>
          <a:solidFill>
            <a:srgbClr val="FFFFFF"/>
          </a:solidFill>
          <a:uFillTx/>
          <a:latin typeface="+mn-lt"/>
          <a:ea typeface="+mn-ea"/>
          <a:cs typeface="+mn-cs"/>
          <a:sym typeface="Helvetica Light"/>
        </a:defRPr>
      </a:lvl9pPr>
    </p:titleStyle>
    <p:bodyStyle>
      <a:lvl1pPr marL="0" marR="0" indent="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2800" u="none">
          <a:ln>
            <a:noFill/>
          </a:ln>
          <a:solidFill>
            <a:srgbClr val="FFFFFF"/>
          </a:solidFill>
          <a:uFillTx/>
          <a:latin typeface="+mn-lt"/>
          <a:ea typeface="+mn-ea"/>
          <a:cs typeface="+mn-cs"/>
          <a:sym typeface="Helvetica Light"/>
        </a:defRPr>
      </a:lvl9pPr>
    </p:bodyStyle>
    <p:otherStyle>
      <a:lvl1pPr marL="0" marR="0" indent="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1pPr>
      <a:lvl2pPr marL="0" marR="0" indent="228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2pPr>
      <a:lvl3pPr marL="0" marR="0" indent="457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3pPr>
      <a:lvl4pPr marL="0" marR="0" indent="685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4pPr>
      <a:lvl5pPr marL="0" marR="0" indent="9144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5pPr>
      <a:lvl6pPr marL="0" marR="0" indent="11430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6pPr>
      <a:lvl7pPr marL="0" marR="0" indent="13716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7pPr>
      <a:lvl8pPr marL="0" marR="0" indent="16002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8pPr>
      <a:lvl9pPr marL="0" marR="0" indent="1828800" algn="ctr" defTabSz="550333" rtl="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grace_groundwater_storage_720p.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8912"/>
            <a:ext cx="16256000" cy="912617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71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175"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22577" tIns="22577" rIns="22577" bIns="22577" numCol="1" spcCol="38100" rtlCol="0" anchor="ctr" upright="0">
        <a:spAutoFit/>
      </a:bodyPr>
      <a:lstStyle>
        <a:defPPr marL="0" marR="0" indent="0" algn="ctr" defTabSz="550333"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