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OzoneWatch: Status of the Ozone Layer over the Antarctic</a:t>
            </a:r>
          </a:p>
          <a:p>
            <a:pPr/>
          </a:p>
          <a:p>
            <a:pPr/>
            <a:r>
              <a:t>Each year for the past few decades during the Southern Hemisphere spring, chemical reactions involving chlorine and bromine cause ozone in the southern polar region to be destroyed rapidly and severely. This depleted region is known as the "ozone hole."</a:t>
            </a:r>
          </a:p>
          <a:p>
            <a:pPr/>
          </a:p>
          <a:p>
            <a:pPr/>
            <a:r>
              <a:t>The area of the ozone hole is determined from a map of total column ozone. It is calculated from the area on the Earth that is enclosed by a line with a constant value of 220 Dobson Units (a unit of measure for total ozone). The value of 220 Dobson Units is chosen since total ozone values of less than 220 Dobson Units were not found in the historic observations over Antarctica prior to 1979. Also, from direct measurements over Antarctica, a column ozone level of less than 220 Dobson Units is a result of the ozone loss from chlorine and bromine compounds.</a:t>
            </a:r>
          </a:p>
          <a:p>
            <a:pPr/>
          </a:p>
          <a:p>
            <a:pPr/>
            <a:r>
              <a:t>These images show the recent status of the ozone layer over the Antarctic, with a focus on the ozone hole. Satellite instruments monitor the ozone layer, and OzoneWatch uses their data to create the images that depict the amount of ozone.</a:t>
            </a:r>
          </a:p>
          <a:p>
            <a:pPr/>
          </a:p>
          <a:p>
            <a:pPr/>
          </a:p>
          <a:p>
            <a:pPr/>
            <a:r>
              <a:t>{ozone_hole_colorbar.png}</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185333" y="1532466"/>
            <a:ext cx="13885334" cy="3098801"/>
          </a:xfrm>
          <a:prstGeom prst="rect">
            <a:avLst/>
          </a:prstGeom>
        </p:spPr>
        <p:txBody>
          <a:bodyPr anchor="b"/>
          <a:lstStyle/>
          <a:p>
            <a:pPr/>
            <a:r>
              <a:t>Title Text</a:t>
            </a:r>
          </a:p>
        </p:txBody>
      </p:sp>
      <p:sp>
        <p:nvSpPr>
          <p:cNvPr id="12" name="Shape 12"/>
          <p:cNvSpPr/>
          <p:nvPr>
            <p:ph type="body" sz="quarter"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591733" y="5969000"/>
            <a:ext cx="13081001" cy="457201"/>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591733" y="4028016"/>
            <a:ext cx="13081001" cy="596901"/>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1" y="-1"/>
            <a:ext cx="16256002" cy="9144002"/>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2083979" y="448733"/>
            <a:ext cx="12090401" cy="5825068"/>
          </a:xfrm>
          <a:prstGeom prst="rect">
            <a:avLst/>
          </a:prstGeom>
        </p:spPr>
        <p:txBody>
          <a:bodyPr lIns="91439" tIns="45719" rIns="91439" bIns="45719" anchor="t">
            <a:noAutofit/>
          </a:bodyPr>
          <a:lstStyle/>
          <a:p>
            <a:pPr/>
          </a:p>
        </p:txBody>
      </p:sp>
      <p:sp>
        <p:nvSpPr>
          <p:cNvPr id="21" name="Shape 21"/>
          <p:cNvSpPr/>
          <p:nvPr>
            <p:ph type="title"/>
          </p:nvPr>
        </p:nvSpPr>
        <p:spPr>
          <a:xfrm>
            <a:off x="423333" y="6299200"/>
            <a:ext cx="15409334" cy="1337734"/>
          </a:xfrm>
          <a:prstGeom prst="rect">
            <a:avLst/>
          </a:prstGeom>
        </p:spPr>
        <p:txBody>
          <a:bodyPr/>
          <a:lstStyle/>
          <a:p>
            <a:pPr/>
            <a:r>
              <a:t>Title Text</a:t>
            </a:r>
          </a:p>
        </p:txBody>
      </p:sp>
      <p:sp>
        <p:nvSpPr>
          <p:cNvPr id="22" name="Shape 22"/>
          <p:cNvSpPr/>
          <p:nvPr>
            <p:ph type="body" sz="quarter"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185333" y="3022599"/>
            <a:ext cx="13885334" cy="3098802"/>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8779933" y="634999"/>
            <a:ext cx="6350001" cy="7645402"/>
          </a:xfrm>
          <a:prstGeom prst="rect">
            <a:avLst/>
          </a:prstGeom>
        </p:spPr>
        <p:txBody>
          <a:bodyPr lIns="91439" tIns="45719" rIns="91439" bIns="45719" anchor="t">
            <a:noAutofit/>
          </a:bodyPr>
          <a:lstStyle/>
          <a:p>
            <a:pPr/>
          </a:p>
        </p:txBody>
      </p:sp>
      <p:sp>
        <p:nvSpPr>
          <p:cNvPr id="39" name="Shape 39"/>
          <p:cNvSpPr/>
          <p:nvPr>
            <p:ph type="title"/>
          </p:nvPr>
        </p:nvSpPr>
        <p:spPr>
          <a:xfrm>
            <a:off x="1100666" y="634999"/>
            <a:ext cx="6815668" cy="3699935"/>
          </a:xfrm>
          <a:prstGeom prst="rect">
            <a:avLst/>
          </a:prstGeom>
        </p:spPr>
        <p:txBody>
          <a:bodyPr anchor="b"/>
          <a:lstStyle>
            <a:lvl1pPr>
              <a:defRPr sz="5600"/>
            </a:lvl1pPr>
          </a:lstStyle>
          <a:p>
            <a:pPr/>
            <a:r>
              <a:t>Title Text</a:t>
            </a:r>
          </a:p>
        </p:txBody>
      </p:sp>
      <p:sp>
        <p:nvSpPr>
          <p:cNvPr id="40" name="Shape 40"/>
          <p:cNvSpPr/>
          <p:nvPr>
            <p:ph type="body" sz="quarter"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8779933" y="2099733"/>
            <a:ext cx="6350001" cy="6197601"/>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126066" y="2099733"/>
            <a:ext cx="6815668" cy="6197601"/>
          </a:xfrm>
          <a:prstGeom prst="rect">
            <a:avLst/>
          </a:prstGeom>
        </p:spPr>
        <p:txBody>
          <a:bodyPr/>
          <a:lstStyle>
            <a:lvl1pPr marL="372533" indent="-372533">
              <a:spcBef>
                <a:spcPts val="3000"/>
              </a:spcBef>
              <a:defRPr sz="3000"/>
            </a:lvl1pPr>
            <a:lvl2pPr marL="931333" indent="-372533">
              <a:spcBef>
                <a:spcPts val="3000"/>
              </a:spcBef>
              <a:defRPr sz="3000"/>
            </a:lvl2pPr>
            <a:lvl3pPr marL="1490133" indent="-372533">
              <a:spcBef>
                <a:spcPts val="3000"/>
              </a:spcBef>
              <a:defRPr sz="3000"/>
            </a:lvl3pPr>
            <a:lvl4pPr marL="2048933" indent="-372533">
              <a:spcBef>
                <a:spcPts val="3000"/>
              </a:spcBef>
              <a:defRPr sz="3000"/>
            </a:lvl4pPr>
            <a:lvl5pPr marL="2607733" indent="-372533">
              <a:spcBef>
                <a:spcPts val="30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126066" y="1185333"/>
            <a:ext cx="14003868" cy="6781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0507133" y="4580466"/>
            <a:ext cx="4936068" cy="3699935"/>
          </a:xfrm>
          <a:prstGeom prst="rect">
            <a:avLst/>
          </a:prstGeom>
        </p:spPr>
        <p:txBody>
          <a:bodyPr lIns="91439" tIns="45719" rIns="91439" bIns="45719" anchor="t">
            <a:noAutofit/>
          </a:bodyPr>
          <a:lstStyle/>
          <a:p>
            <a:pPr/>
          </a:p>
        </p:txBody>
      </p:sp>
      <p:sp>
        <p:nvSpPr>
          <p:cNvPr id="84" name="Shape 84"/>
          <p:cNvSpPr/>
          <p:nvPr>
            <p:ph type="pic" sz="quarter" idx="14"/>
          </p:nvPr>
        </p:nvSpPr>
        <p:spPr>
          <a:xfrm>
            <a:off x="10507133" y="634999"/>
            <a:ext cx="4936068" cy="3699935"/>
          </a:xfrm>
          <a:prstGeom prst="rect">
            <a:avLst/>
          </a:prstGeom>
        </p:spPr>
        <p:txBody>
          <a:bodyPr lIns="91439" tIns="45719" rIns="91439" bIns="45719" anchor="t">
            <a:noAutofit/>
          </a:bodyPr>
          <a:lstStyle/>
          <a:p>
            <a:pPr/>
          </a:p>
        </p:txBody>
      </p:sp>
      <p:sp>
        <p:nvSpPr>
          <p:cNvPr id="85" name="Shape 85"/>
          <p:cNvSpPr/>
          <p:nvPr>
            <p:ph type="pic" idx="15"/>
          </p:nvPr>
        </p:nvSpPr>
        <p:spPr>
          <a:xfrm>
            <a:off x="804333" y="634999"/>
            <a:ext cx="9448801" cy="7645402"/>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33866" tIns="33866" rIns="33866" bIns="33866"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70570" y="8720666"/>
            <a:ext cx="306393" cy="309035"/>
          </a:xfrm>
          <a:prstGeom prst="rect">
            <a:avLst/>
          </a:prstGeom>
          <a:ln w="3175">
            <a:miter lim="400000"/>
          </a:ln>
        </p:spPr>
        <p:txBody>
          <a:bodyPr wrap="none" lIns="33866" tIns="33866" rIns="33866" bIns="33866">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41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1pPr>
      <a:lvl2pPr marL="105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2pPr>
      <a:lvl3pPr marL="168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3pPr>
      <a:lvl4pPr marL="232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4pPr>
      <a:lvl5pPr marL="295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5pPr>
      <a:lvl6pPr marL="359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6pPr>
      <a:lvl7pPr marL="422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7pPr>
      <a:lvl8pPr marL="4860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8pPr>
      <a:lvl9pPr marL="5495192" marR="0" indent="-415192" algn="l" defTabSz="550333" rtl="0" latinLnBrk="0">
        <a:lnSpc>
          <a:spcPct val="100000"/>
        </a:lnSpc>
        <a:spcBef>
          <a:spcPts val="3900"/>
        </a:spcBef>
        <a:spcAft>
          <a:spcPts val="0"/>
        </a:spcAft>
        <a:buClrTx/>
        <a:buSzPct val="75000"/>
        <a:buFontTx/>
        <a:buChar char="•"/>
        <a:tabLst/>
        <a:defRPr b="0" baseline="0" cap="none" i="0" spc="0" strike="noStrike" sz="34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ozone_jul-dec_season_1979-2015_720p.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8912"/>
            <a:ext cx="16256000" cy="91261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367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