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hueOff val="-136794"/>
              <a:satOff val="-2150"/>
              <a:lumOff val="15693"/>
            </a:schemeClr>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chemeClr val="accent3">
              <a:alpha val="35000"/>
            </a:scheme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Shape 122"/>
          <p:cNvSpPr/>
          <p:nvPr>
            <p:ph type="sldImg"/>
          </p:nvPr>
        </p:nvSpPr>
        <p:spPr>
          <a:prstGeom prst="rect">
            <a:avLst/>
          </a:prstGeom>
        </p:spPr>
        <p:txBody>
          <a:bodyPr/>
          <a:lstStyle/>
          <a:p>
            <a:pPr/>
          </a:p>
        </p:txBody>
      </p:sp>
      <p:sp>
        <p:nvSpPr>
          <p:cNvPr id="123" name="Shape 123"/>
          <p:cNvSpPr/>
          <p:nvPr>
            <p:ph type="body" sz="quarter" idx="1"/>
          </p:nvPr>
        </p:nvSpPr>
        <p:spPr>
          <a:prstGeom prst="rect">
            <a:avLst/>
          </a:prstGeom>
        </p:spPr>
        <p:txBody>
          <a:bodyPr/>
          <a:lstStyle/>
          <a:p>
            <a:pPr/>
            <a:r>
              <a:t>Dawn Takes a Closer Look at Occator</a:t>
            </a:r>
          </a:p>
          <a:p>
            <a:pPr/>
          </a:p>
          <a:p>
            <a:pPr/>
            <a:r>
              <a:t>This image taken by NASA's Dawn spacecraft, shows Occator crater on Ceres, home to a collection of intriguing bright spots.</a:t>
            </a:r>
          </a:p>
          <a:p>
            <a:pPr/>
          </a:p>
          <a:p>
            <a:pPr/>
            <a:r>
              <a:t>The bright spots are much brighter than the rest of Ceres' surface, and tend to appear overexposed in most images. This view is a composite of two images of Occator: one using a short exposure that captures the detail in the bright spots, and one where the background surface is captured at normal exposure.</a:t>
            </a:r>
          </a:p>
          <a:p>
            <a:pPr/>
          </a:p>
          <a:p>
            <a:pPr/>
            <a:r>
              <a:t>The images were obtained by Dawn during the mission's High Altitude Mapping Orbit (HAMO) phase, from which the spacecraft imaged the surface at a resolution of about 450 feet (140 meters) per pixel.</a:t>
            </a:r>
          </a:p>
          <a:p>
            <a:pPr/>
          </a:p>
          <a:p>
            <a:pPr/>
            <a:r>
              <a:t>Dawn's mission is managed by JPL for NASA's Science Mission Directorate in Washington. Dawn is a project of the directorate's Discovery Program, managed by NASA's Marshall Space Flight Center in Huntsville, Alabama. UCLA is responsible for overall Dawn mission science. Orbital ATK, Inc., in Dulles, Virginia, designed and built the spacecraft. The German Aerospace Center, the Max Planck Institute for Solar System Research, the Italian Space Agency and the Italian National Astrophysical Institute are international partners on the mission team. For a complete list of acknowledgments, see http://dawn.jpl.nasa.gov/mission.</a:t>
            </a:r>
          </a:p>
          <a:p>
            <a:pPr/>
          </a:p>
          <a:p>
            <a:pPr/>
            <a:r>
              <a:t>For more information about the Dawn mission, visit http://dawn.jpl.nasa.gov.</a:t>
            </a:r>
          </a:p>
          <a:p>
            <a:pPr/>
          </a:p>
          <a:p>
            <a:pPr/>
            <a:r>
              <a:t>https://svs.gsfc.nasa.gov/cgi-bin/details.cgi?aid=30738</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270000" y="1638300"/>
            <a:ext cx="10464800" cy="3302000"/>
          </a:xfrm>
          <a:prstGeom prst="rect">
            <a:avLst/>
          </a:prstGeom>
        </p:spPr>
        <p:txBody>
          <a:bodyPr anchor="b"/>
          <a:lstStyle/>
          <a:p>
            <a:pPr/>
            <a:r>
              <a:t>Title Text</a:t>
            </a:r>
          </a:p>
        </p:txBody>
      </p:sp>
      <p:sp>
        <p:nvSpPr>
          <p:cNvPr id="12" name="Shape 12"/>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Shape 93"/>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Shape 94"/>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lvl1pPr>
          </a:lstStyle>
          <a:p>
            <a:pPr/>
            <a:r>
              <a:t>“Type a quote here.” </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Shape 102"/>
          <p:cNvSpPr/>
          <p:nvPr>
            <p:ph type="pic" idx="13"/>
          </p:nvPr>
        </p:nvSpPr>
        <p:spPr>
          <a:xfrm>
            <a:off x="-3175"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Shape 20"/>
          <p:cNvSpPr/>
          <p:nvPr>
            <p:ph type="pic" idx="13"/>
          </p:nvPr>
        </p:nvSpPr>
        <p:spPr>
          <a:xfrm>
            <a:off x="1619250" y="660400"/>
            <a:ext cx="9758016" cy="5905500"/>
          </a:xfrm>
          <a:prstGeom prst="rect">
            <a:avLst/>
          </a:prstGeom>
        </p:spPr>
        <p:txBody>
          <a:bodyPr lIns="91439" tIns="45719" rIns="91439" bIns="45719" anchor="t">
            <a:noAutofit/>
          </a:bodyPr>
          <a:lstStyle/>
          <a:p>
            <a:pPr/>
          </a:p>
        </p:txBody>
      </p:sp>
      <p:sp>
        <p:nvSpPr>
          <p:cNvPr id="21" name="Shape 21"/>
          <p:cNvSpPr/>
          <p:nvPr>
            <p:ph type="title"/>
          </p:nvPr>
        </p:nvSpPr>
        <p:spPr>
          <a:xfrm>
            <a:off x="1270000" y="6718300"/>
            <a:ext cx="10464800" cy="1422400"/>
          </a:xfrm>
          <a:prstGeom prst="rect">
            <a:avLst/>
          </a:prstGeom>
        </p:spPr>
        <p:txBody>
          <a:bodyPr/>
          <a:lstStyle/>
          <a:p>
            <a:pPr/>
            <a:r>
              <a:t>Title Text</a:t>
            </a:r>
          </a:p>
        </p:txBody>
      </p:sp>
      <p:sp>
        <p:nvSpPr>
          <p:cNvPr id="22" name="Shape 22"/>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Shape 30"/>
          <p:cNvSpPr/>
          <p:nvPr>
            <p:ph type="title"/>
          </p:nvPr>
        </p:nvSpPr>
        <p:spPr>
          <a:xfrm>
            <a:off x="1270000" y="3225800"/>
            <a:ext cx="10464800" cy="3302000"/>
          </a:xfrm>
          <a:prstGeom prst="rect">
            <a:avLst/>
          </a:prstGeom>
        </p:spPr>
        <p:txBody>
          <a:bodyPr/>
          <a:lstStyle/>
          <a:p>
            <a:pPr/>
            <a:r>
              <a:t>Title Text</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Shape 38"/>
          <p:cNvSpPr/>
          <p:nvPr>
            <p:ph type="pic" sz="half" idx="13"/>
          </p:nvPr>
        </p:nvSpPr>
        <p:spPr>
          <a:xfrm>
            <a:off x="6718299" y="638919"/>
            <a:ext cx="5325770" cy="8216901"/>
          </a:xfrm>
          <a:prstGeom prst="rect">
            <a:avLst/>
          </a:prstGeom>
        </p:spPr>
        <p:txBody>
          <a:bodyPr lIns="91439" tIns="45719" rIns="91439" bIns="45719" anchor="t">
            <a:noAutofit/>
          </a:bodyPr>
          <a:lstStyle/>
          <a:p>
            <a:pPr/>
          </a:p>
        </p:txBody>
      </p:sp>
      <p:sp>
        <p:nvSpPr>
          <p:cNvPr id="39" name="Shape 39"/>
          <p:cNvSpPr/>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Shape 40"/>
          <p:cNvSpPr/>
          <p:nvPr>
            <p:ph type="body" sz="quarter" idx="1"/>
          </p:nvPr>
        </p:nvSpPr>
        <p:spPr>
          <a:xfrm>
            <a:off x="952500" y="4762500"/>
            <a:ext cx="5334000" cy="41148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Title Text</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Title Text</a:t>
            </a:r>
          </a:p>
        </p:txBody>
      </p:sp>
      <p:sp>
        <p:nvSpPr>
          <p:cNvPr id="57" name="Shape 5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Shape 65"/>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Title Text</a:t>
            </a:r>
          </a:p>
        </p:txBody>
      </p:sp>
      <p:sp>
        <p:nvSpPr>
          <p:cNvPr id="67" name="Shape 67"/>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231900" indent="-342900">
              <a:spcBef>
                <a:spcPts val="3200"/>
              </a:spcBef>
              <a:defRPr sz="2800"/>
            </a:lvl3pPr>
            <a:lvl4pPr marL="1676400" indent="-342900">
              <a:spcBef>
                <a:spcPts val="3200"/>
              </a:spcBef>
              <a:defRPr sz="2800"/>
            </a:lvl4pPr>
            <a:lvl5pPr marL="21209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Shape 75"/>
          <p:cNvSpPr/>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Shape 83"/>
          <p:cNvSpPr/>
          <p:nvPr>
            <p:ph type="pic" sz="quarter" idx="13"/>
          </p:nvPr>
        </p:nvSpPr>
        <p:spPr>
          <a:xfrm>
            <a:off x="6731000" y="4965700"/>
            <a:ext cx="5334000" cy="3898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6731000" y="635000"/>
            <a:ext cx="5334000" cy="3898900"/>
          </a:xfrm>
          <a:prstGeom prst="rect">
            <a:avLst/>
          </a:prstGeom>
        </p:spPr>
        <p:txBody>
          <a:bodyPr lIns="91439" tIns="45719" rIns="91439" bIns="45719" anchor="t">
            <a:noAutofit/>
          </a:bodyPr>
          <a:lstStyle/>
          <a:p>
            <a:pPr/>
          </a:p>
        </p:txBody>
      </p:sp>
      <p:sp>
        <p:nvSpPr>
          <p:cNvPr id="85" name="Shape 85"/>
          <p:cNvSpPr/>
          <p:nvPr>
            <p:ph type="pic" sz="half" idx="15"/>
          </p:nvPr>
        </p:nvSpPr>
        <p:spPr>
          <a:xfrm>
            <a:off x="952500" y="635000"/>
            <a:ext cx="5334000" cy="8229600"/>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Shape 2"/>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Shape 3"/>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6311798" y="925830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ph type="ctrTitle"/>
          </p:nvPr>
        </p:nvSpPr>
        <p:spPr>
          <a:prstGeom prst="rect">
            <a:avLst/>
          </a:prstGeom>
        </p:spPr>
        <p:txBody>
          <a:bodyPr/>
          <a:lstStyle/>
          <a:p>
            <a:pPr/>
          </a:p>
        </p:txBody>
      </p:sp>
      <p:sp>
        <p:nvSpPr>
          <p:cNvPr id="120" name="Shape 120"/>
          <p:cNvSpPr/>
          <p:nvPr>
            <p:ph type="subTitle" sz="quarter" idx="1"/>
          </p:nvPr>
        </p:nvSpPr>
        <p:spPr>
          <a:prstGeom prst="rect">
            <a:avLst/>
          </a:prstGeom>
        </p:spPr>
        <p:txBody>
          <a:bodyPr/>
          <a:lstStyle/>
          <a:p>
            <a:pPr/>
          </a:p>
        </p:txBody>
      </p:sp>
      <p:pic>
        <p:nvPicPr>
          <p:cNvPr id="121" name="PIA19889.png"/>
          <p:cNvPicPr>
            <a:picLocks noChangeAspect="1"/>
          </p:cNvPicPr>
          <p:nvPr/>
        </p:nvPicPr>
        <p:blipFill>
          <a:blip r:embed="rId3">
            <a:extLst/>
          </a:blip>
          <a:stretch>
            <a:fillRect/>
          </a:stretch>
        </p:blipFill>
        <p:spPr>
          <a:xfrm>
            <a:off x="1625600" y="0"/>
            <a:ext cx="9753600" cy="9753600"/>
          </a:xfrm>
          <a:prstGeom prst="rect">
            <a:avLst/>
          </a:prstGeom>
          <a:ln w="12700">
            <a:miter lim="400000"/>
          </a:ln>
        </p:spPr>
      </p:pic>
    </p:spTree>
  </p:cSld>
  <p:clrMapOvr>
    <a:masterClrMapping/>
  </p:clrMapOvr>
  <p:transition xmlns:p14="http://schemas.microsoft.com/office/powerpoint/2010/mai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