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1pPr>
    <a:lvl2pPr marL="0" marR="0" indent="2286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2pPr>
    <a:lvl3pPr marL="0" marR="0" indent="4572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3pPr>
    <a:lvl4pPr marL="0" marR="0" indent="6858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4pPr>
    <a:lvl5pPr marL="0" marR="0" indent="9144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5pPr>
    <a:lvl6pPr marL="0" marR="0" indent="11430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6pPr>
    <a:lvl7pPr marL="0" marR="0" indent="13716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7pPr>
    <a:lvl8pPr marL="0" marR="0" indent="16002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8pPr>
    <a:lvl9pPr marL="0" marR="0" indent="182880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hueOff val="-136794"/>
              <a:satOff val="-2150"/>
              <a:lumOff val="15693"/>
            </a:schemeClr>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chemeClr val="accent3">
              <a:alpha val="35000"/>
            </a:scheme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25400" cap="flat">
              <a:solidFill>
                <a:srgbClr val="CBCBCB"/>
              </a:solidFill>
              <a:prstDash val="solid"/>
              <a:miter lim="400000"/>
            </a:ln>
          </a:insideH>
          <a:insideV>
            <a:ln w="12700" cap="flat">
              <a:noFill/>
              <a:miter lim="400000"/>
            </a:ln>
          </a:insideV>
        </a:tcBdr>
        <a:fill>
          <a:solidFill>
            <a:schemeClr val="accent3"/>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B">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 Id="rId3" Type="http://schemas.openxmlformats.org/officeDocument/2006/relationships/hyperlink" Target="http://www.nasa.gov/feature/jpl/jupiter-s-north-pole-unlike-anything-encountered-in-solar-syste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sldImg"/>
          </p:nvPr>
        </p:nvSpPr>
        <p:spPr>
          <a:prstGeom prst="rect">
            <a:avLst/>
          </a:prstGeom>
        </p:spPr>
        <p:txBody>
          <a:bodyPr/>
          <a:lstStyle/>
          <a:p>
            <a:pPr/>
          </a:p>
        </p:txBody>
      </p:sp>
      <p:sp>
        <p:nvSpPr>
          <p:cNvPr id="123" name="Shape 123"/>
          <p:cNvSpPr/>
          <p:nvPr>
            <p:ph type="body" sz="quarter" idx="1"/>
          </p:nvPr>
        </p:nvSpPr>
        <p:spPr>
          <a:prstGeom prst="rect">
            <a:avLst/>
          </a:prstGeom>
        </p:spPr>
        <p:txBody>
          <a:bodyPr/>
          <a:lstStyle/>
          <a:p>
            <a:pPr/>
            <a:r>
              <a:t>Jupiter’s North Pole Unlike Anything Encountered in Our Solar System</a:t>
            </a:r>
          </a:p>
          <a:p>
            <a:pPr/>
          </a:p>
          <a:p>
            <a:pPr/>
            <a:r>
              <a:t>NASA’s Juno spacecraft has sent back the first-ever images of Jupiter’s north pole, taken during the spacecraft’s first flyby of the planet with its instruments switched on. The images show storm systems and weather activity unlike anything previously seen on any of our solar system’s gas-giant planets. One of the most notable findings of these first-ever images of Jupiter’s north and south poles is something that the JunoCam imager did not see. Unlike Saturn, which has a persistent hexagonal feature at the north pole, there is nothing on Jupiter that anywhere near resembles that.</a:t>
            </a:r>
          </a:p>
          <a:p>
            <a:pPr/>
          </a:p>
          <a:p>
            <a:pPr/>
            <a:r>
              <a:t>Juno successfully executed the first of 36 orbital flybys on August 27, 2016, when the spacecraft came about 2,500 miles (4,200 kilometers) above Jupiter’s swirling clouds. The download of six megabytes of data collected during the six-hour transit, from above Jupiter’s north pole to above its south pole, took one-and-a-half days. While analysis of this first data collection is ongoing, some unique discoveries have already been made. First glimpse of Jupiter’s north pole shows it to be bluer in color than other parts of the planet, and there are a lot of storms. The image here is one example illustrating how the largest planet in our solar system is truly unique.</a:t>
            </a:r>
          </a:p>
          <a:p>
            <a:pPr/>
          </a:p>
          <a:p>
            <a:pPr/>
          </a:p>
          <a:p>
            <a:pPr/>
            <a:r>
              <a:t>For more information, visit: </a:t>
            </a:r>
          </a:p>
          <a:p>
            <a:pPr/>
            <a:r>
              <a:t>     </a:t>
            </a:r>
            <a:r>
              <a:rPr u="sng">
                <a:hlinkClick r:id="rId3" invalidUrl="" action="" tgtFrame="" tooltip="" history="1" highlightClick="0" endSnd="0"/>
              </a:rPr>
              <a:t>http://www.nasa.gov/feature/jpl/jupiter-s-north-pole-unlike-anything-encountered-in-solar-system</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778000" y="2298700"/>
            <a:ext cx="20828000" cy="4648200"/>
          </a:xfrm>
          <a:prstGeom prst="rect">
            <a:avLst/>
          </a:prstGeom>
        </p:spPr>
        <p:txBody>
          <a:bodyPr anchor="b"/>
          <a:lstStyle/>
          <a:p>
            <a:pPr/>
            <a:r>
              <a:t>Title Text</a:t>
            </a:r>
          </a:p>
        </p:txBody>
      </p:sp>
      <p:sp>
        <p:nvSpPr>
          <p:cNvPr id="12" name="Shape 12"/>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2387600" y="8953500"/>
            <a:ext cx="19621500" cy="685800"/>
          </a:xfrm>
          <a:prstGeom prst="rect">
            <a:avLst/>
          </a:prstGeom>
        </p:spPr>
        <p:txBody>
          <a:bodyPr anchor="t">
            <a:spAutoFit/>
          </a:bodyPr>
          <a:lstStyle>
            <a:lvl1pPr marL="0" indent="0" algn="ctr">
              <a:spcBef>
                <a:spcPts val="0"/>
              </a:spcBef>
              <a:buSzTx/>
              <a:buNone/>
              <a:defRPr i="1" sz="3800"/>
            </a:lvl1pPr>
          </a:lstStyle>
          <a:p>
            <a:pPr/>
            <a:r>
              <a:t>–Johnny Appleseed</a:t>
            </a:r>
          </a:p>
        </p:txBody>
      </p:sp>
      <p:sp>
        <p:nvSpPr>
          <p:cNvPr id="94" name="Shape 94"/>
          <p:cNvSpPr/>
          <p:nvPr>
            <p:ph type="body" sz="quarter" idx="14"/>
          </p:nvPr>
        </p:nvSpPr>
        <p:spPr>
          <a:xfrm>
            <a:off x="2387600" y="6045200"/>
            <a:ext cx="19621500" cy="889000"/>
          </a:xfrm>
          <a:prstGeom prst="rect">
            <a:avLst/>
          </a:prstGeom>
        </p:spPr>
        <p:txBody>
          <a:bodyPr>
            <a:spAutoFit/>
          </a:bodyPr>
          <a:lstStyle>
            <a:lvl1pPr marL="0" indent="0" algn="ctr">
              <a:spcBef>
                <a:spcPts val="0"/>
              </a:spcBef>
              <a:buSzTx/>
              <a:buNone/>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24384000" cy="137160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3125968" y="673100"/>
            <a:ext cx="18135601" cy="8737600"/>
          </a:xfrm>
          <a:prstGeom prst="rect">
            <a:avLst/>
          </a:prstGeom>
        </p:spPr>
        <p:txBody>
          <a:bodyPr lIns="91439" tIns="45719" rIns="91439" bIns="45719" anchor="t">
            <a:noAutofit/>
          </a:bodyPr>
          <a:lstStyle/>
          <a:p>
            <a:pPr/>
          </a:p>
        </p:txBody>
      </p:sp>
      <p:sp>
        <p:nvSpPr>
          <p:cNvPr id="21" name="Shape 21"/>
          <p:cNvSpPr/>
          <p:nvPr>
            <p:ph type="title"/>
          </p:nvPr>
        </p:nvSpPr>
        <p:spPr>
          <a:xfrm>
            <a:off x="635000" y="9448800"/>
            <a:ext cx="23114000" cy="2006600"/>
          </a:xfrm>
          <a:prstGeom prst="rect">
            <a:avLst/>
          </a:prstGeom>
        </p:spPr>
        <p:txBody>
          <a:bodyPr/>
          <a:lstStyle/>
          <a:p>
            <a:pPr/>
            <a:r>
              <a:t>Title Text</a:t>
            </a:r>
          </a:p>
        </p:txBody>
      </p:sp>
      <p:sp>
        <p:nvSpPr>
          <p:cNvPr id="22" name="Shape 22"/>
          <p:cNvSpPr/>
          <p:nvPr>
            <p:ph type="body" sz="quarter" idx="1"/>
          </p:nvPr>
        </p:nvSpPr>
        <p:spPr>
          <a:xfrm>
            <a:off x="635000" y="11518900"/>
            <a:ext cx="23114000" cy="15875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778000" y="4533900"/>
            <a:ext cx="20828000" cy="46482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13169900" y="952500"/>
            <a:ext cx="9525000" cy="11468100"/>
          </a:xfrm>
          <a:prstGeom prst="rect">
            <a:avLst/>
          </a:prstGeom>
        </p:spPr>
        <p:txBody>
          <a:bodyPr lIns="91439" tIns="45719" rIns="91439" bIns="45719" anchor="t">
            <a:noAutofit/>
          </a:bodyPr>
          <a:lstStyle/>
          <a:p>
            <a:pPr/>
          </a:p>
        </p:txBody>
      </p:sp>
      <p:sp>
        <p:nvSpPr>
          <p:cNvPr id="39" name="Shape 39"/>
          <p:cNvSpPr/>
          <p:nvPr>
            <p:ph type="title"/>
          </p:nvPr>
        </p:nvSpPr>
        <p:spPr>
          <a:xfrm>
            <a:off x="1651000" y="952500"/>
            <a:ext cx="10223500" cy="5549900"/>
          </a:xfrm>
          <a:prstGeom prst="rect">
            <a:avLst/>
          </a:prstGeom>
        </p:spPr>
        <p:txBody>
          <a:bodyPr anchor="b"/>
          <a:lstStyle>
            <a:lvl1pPr>
              <a:defRPr sz="8400"/>
            </a:lvl1pPr>
          </a:lstStyle>
          <a:p>
            <a:pPr/>
            <a:r>
              <a:t>Title Text</a:t>
            </a:r>
          </a:p>
        </p:txBody>
      </p:sp>
      <p:sp>
        <p:nvSpPr>
          <p:cNvPr id="40" name="Shape 40"/>
          <p:cNvSpPr/>
          <p:nvPr>
            <p:ph type="body" sz="quarter" idx="1"/>
          </p:nvPr>
        </p:nvSpPr>
        <p:spPr>
          <a:xfrm>
            <a:off x="1651000" y="6692900"/>
            <a:ext cx="10223500" cy="5727700"/>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13169900" y="3149600"/>
            <a:ext cx="9525000" cy="92964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1689100" y="3149600"/>
            <a:ext cx="10223500" cy="9296400"/>
          </a:xfrm>
          <a:prstGeom prst="rect">
            <a:avLst/>
          </a:prstGeom>
        </p:spPr>
        <p:txBody>
          <a:bodyPr/>
          <a:lstStyle>
            <a:lvl1pPr marL="558800" indent="-558800">
              <a:spcBef>
                <a:spcPts val="4500"/>
              </a:spcBef>
              <a:defRPr sz="4500"/>
            </a:lvl1pPr>
            <a:lvl2pPr marL="1117600" indent="-558800">
              <a:spcBef>
                <a:spcPts val="4500"/>
              </a:spcBef>
              <a:defRPr sz="4500"/>
            </a:lvl2pPr>
            <a:lvl3pPr marL="1676400" indent="-558800">
              <a:spcBef>
                <a:spcPts val="4500"/>
              </a:spcBef>
              <a:defRPr sz="4500"/>
            </a:lvl3pPr>
            <a:lvl4pPr marL="2235200" indent="-558800">
              <a:spcBef>
                <a:spcPts val="4500"/>
              </a:spcBef>
              <a:defRPr sz="4500"/>
            </a:lvl4pPr>
            <a:lvl5pPr marL="2794000" indent="-558800">
              <a:spcBef>
                <a:spcPts val="4500"/>
              </a:spcBef>
              <a:defRPr sz="45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1689100" y="1778000"/>
            <a:ext cx="21005800" cy="101727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15760700" y="6870700"/>
            <a:ext cx="7404100" cy="5549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15760700" y="952500"/>
            <a:ext cx="7404100" cy="5549900"/>
          </a:xfrm>
          <a:prstGeom prst="rect">
            <a:avLst/>
          </a:prstGeom>
        </p:spPr>
        <p:txBody>
          <a:bodyPr lIns="91439" tIns="45719" rIns="91439" bIns="45719" anchor="t">
            <a:noAutofit/>
          </a:bodyPr>
          <a:lstStyle/>
          <a:p>
            <a:pPr/>
          </a:p>
        </p:txBody>
      </p:sp>
      <p:sp>
        <p:nvSpPr>
          <p:cNvPr id="85" name="Shape 85"/>
          <p:cNvSpPr/>
          <p:nvPr>
            <p:ph type="pic" idx="15"/>
          </p:nvPr>
        </p:nvSpPr>
        <p:spPr>
          <a:xfrm>
            <a:off x="1206500" y="952500"/>
            <a:ext cx="14173200" cy="114681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11959031" y="13081000"/>
            <a:ext cx="453238" cy="469900"/>
          </a:xfrm>
          <a:prstGeom prst="rect">
            <a:avLst/>
          </a:prstGeom>
          <a:ln w="12700">
            <a:miter lim="400000"/>
          </a:ln>
        </p:spPr>
        <p:txBody>
          <a:bodyPr wrap="none" lIns="50800" tIns="50800" rIns="50800" bIns="50800">
            <a:spAutoFit/>
          </a:bodyPr>
          <a:lstStyle>
            <a:lvl1pPr>
              <a:defRPr sz="24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FFFFFF"/>
          </a:solidFill>
          <a:uFillTx/>
          <a:latin typeface="+mn-lt"/>
          <a:ea typeface="+mn-ea"/>
          <a:cs typeface="+mn-cs"/>
          <a:sym typeface="Helvetica Light"/>
        </a:defRPr>
      </a:lvl9pPr>
    </p:titleStyle>
    <p:bodyStyle>
      <a:lvl1pPr marL="63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1pPr>
      <a:lvl2pPr marL="127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2pPr>
      <a:lvl3pPr marL="190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3pPr>
      <a:lvl4pPr marL="254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4pPr>
      <a:lvl5pPr marL="317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5pPr>
      <a:lvl6pPr marL="381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6pPr>
      <a:lvl7pPr marL="444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7pPr>
      <a:lvl8pPr marL="508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8pPr>
      <a:lvl9pPr marL="571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FFFFFF"/>
          </a:solidFill>
          <a:uFillTx/>
          <a:latin typeface="+mn-lt"/>
          <a:ea typeface="+mn-ea"/>
          <a:cs typeface="+mn-cs"/>
          <a:sym typeface="Helvetica Light"/>
        </a:defRPr>
      </a:lvl9pPr>
    </p:bodyStyle>
    <p:otherStyle>
      <a:lvl1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1pPr>
      <a:lvl2pPr marL="0" marR="0" indent="2286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2pPr>
      <a:lvl3pPr marL="0" marR="0" indent="4572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3pPr>
      <a:lvl4pPr marL="0" marR="0" indent="6858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4pPr>
      <a:lvl5pPr marL="0" marR="0" indent="9144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5pPr>
      <a:lvl6pPr marL="0" marR="0" indent="11430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6pPr>
      <a:lvl7pPr marL="0" marR="0" indent="13716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7pPr>
      <a:lvl8pPr marL="0" marR="0" indent="16002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8pPr>
      <a:lvl9pPr marL="0" marR="0" indent="182880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ctrTitle"/>
          </p:nvPr>
        </p:nvSpPr>
        <p:spPr>
          <a:prstGeom prst="rect">
            <a:avLst/>
          </a:prstGeom>
        </p:spPr>
        <p:txBody>
          <a:bodyPr/>
          <a:lstStyle/>
          <a:p>
            <a:pPr/>
          </a:p>
        </p:txBody>
      </p:sp>
      <p:sp>
        <p:nvSpPr>
          <p:cNvPr id="120" name="Shape 120"/>
          <p:cNvSpPr/>
          <p:nvPr>
            <p:ph type="subTitle" sz="quarter" idx="1"/>
          </p:nvPr>
        </p:nvSpPr>
        <p:spPr>
          <a:prstGeom prst="rect">
            <a:avLst/>
          </a:prstGeom>
        </p:spPr>
        <p:txBody>
          <a:bodyPr/>
          <a:lstStyle/>
          <a:p>
            <a:pPr/>
          </a:p>
        </p:txBody>
      </p:sp>
      <p:pic>
        <p:nvPicPr>
          <p:cNvPr id="121" name="pia21030_main_2_north_polar_full-disk_a.png"/>
          <p:cNvPicPr>
            <a:picLocks noChangeAspect="1"/>
          </p:cNvPicPr>
          <p:nvPr/>
        </p:nvPicPr>
        <p:blipFill>
          <a:blip r:embed="rId3">
            <a:extLst/>
          </a:blip>
          <a:stretch>
            <a:fillRect/>
          </a:stretch>
        </p:blipFill>
        <p:spPr>
          <a:xfrm>
            <a:off x="5529" y="35688"/>
            <a:ext cx="24295228" cy="13644625"/>
          </a:xfrm>
          <a:prstGeom prst="rect">
            <a:avLst/>
          </a:prstGeom>
          <a:ln w="12700">
            <a:miter lim="400000"/>
          </a:ln>
        </p:spPr>
      </p:pic>
    </p:spTree>
  </p:cSld>
  <p:clrMapOvr>
    <a:masterClrMapping/>
  </p:clrMapOvr>
  <p:transition xmlns:p14="http://schemas.microsoft.com/office/powerpoint/2010/mai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