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hueOff val="-136794"/>
              <a:satOff val="-2150"/>
              <a:lumOff val="15693"/>
            </a:schemeClr>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chemeClr val="accent3">
              <a:alpha val="35000"/>
            </a:scheme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97A7B">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0" name="Shape 120"/>
          <p:cNvSpPr/>
          <p:nvPr>
            <p:ph type="sldImg"/>
          </p:nvPr>
        </p:nvSpPr>
        <p:spPr>
          <a:prstGeom prst="rect">
            <a:avLst/>
          </a:prstGeom>
        </p:spPr>
        <p:txBody>
          <a:bodyPr/>
          <a:lstStyle/>
          <a:p>
            <a:pPr/>
          </a:p>
        </p:txBody>
      </p:sp>
      <p:sp>
        <p:nvSpPr>
          <p:cNvPr id="121" name="Shape 121"/>
          <p:cNvSpPr/>
          <p:nvPr>
            <p:ph type="body" sz="quarter" idx="1"/>
          </p:nvPr>
        </p:nvSpPr>
        <p:spPr>
          <a:prstGeom prst="rect">
            <a:avLst/>
          </a:prstGeom>
        </p:spPr>
        <p:txBody>
          <a:bodyPr/>
          <a:lstStyle/>
          <a:p>
            <a:pPr/>
            <a:r>
              <a:t>Farewell to Murray Buttes</a:t>
            </a:r>
          </a:p>
          <a:p>
            <a:pPr/>
          </a:p>
          <a:p>
            <a:pPr/>
            <a:r>
              <a:t>This view from the Mast Camera (Mastcam) in NASA's Curiosity Mars rover shows an outcrop with finely layered rocks within the "Murray Buttes" region on lower Mount Sharp.</a:t>
            </a:r>
          </a:p>
          <a:p>
            <a:pPr/>
          </a:p>
          <a:p>
            <a:pPr/>
            <a:r>
              <a:t>The buttes and mesas rising above the surface in this area are eroded remnants of ancient sandstone that originated when winds deposited sand after lower Mount Sharp had formed. Curiosity closely examined that layer -- called the "Stimson formation" -- during the first half of 2016, while crossing a feature called "Naukluft Plateau" between two exposures of the Murray formation. The layering within the sandstone is called "cross-bedding" and indicates that the sandstone was deposited by wind as migrating sand dunes.</a:t>
            </a:r>
          </a:p>
          <a:p>
            <a:pPr/>
          </a:p>
          <a:p>
            <a:pPr/>
            <a:r>
              <a:t>The image was taken on Sept. 8, 2016, during the 1454th Martian day, or sol, of Curiosity's work on Mars.</a:t>
            </a:r>
          </a:p>
          <a:p>
            <a:pPr/>
          </a:p>
          <a:p>
            <a:pPr/>
          </a:p>
          <a:p>
            <a:pPr/>
            <a:r>
              <a:t>For more information, visit:</a:t>
            </a:r>
          </a:p>
          <a:p>
            <a:pPr/>
            <a:r>
              <a:t>	https://svsdev.gsfc.nasa.gov/30812</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1778000" y="2298700"/>
            <a:ext cx="20828000" cy="4648200"/>
          </a:xfrm>
          <a:prstGeom prst="rect">
            <a:avLst/>
          </a:prstGeom>
        </p:spPr>
        <p:txBody>
          <a:bodyPr anchor="b"/>
          <a:lstStyle/>
          <a:p>
            <a:pPr/>
            <a:r>
              <a:t>Title Text</a:t>
            </a:r>
          </a:p>
        </p:txBody>
      </p:sp>
      <p:sp>
        <p:nvSpPr>
          <p:cNvPr id="12" name="Shape 12"/>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Shape 93"/>
          <p:cNvSpPr/>
          <p:nvPr>
            <p:ph type="body" sz="quarter" idx="13"/>
          </p:nvPr>
        </p:nvSpPr>
        <p:spPr>
          <a:xfrm>
            <a:off x="2387600" y="8953500"/>
            <a:ext cx="19621500" cy="685800"/>
          </a:xfrm>
          <a:prstGeom prst="rect">
            <a:avLst/>
          </a:prstGeom>
        </p:spPr>
        <p:txBody>
          <a:bodyPr anchor="t">
            <a:spAutoFit/>
          </a:bodyPr>
          <a:lstStyle>
            <a:lvl1pPr marL="0" indent="0" algn="ctr">
              <a:spcBef>
                <a:spcPts val="0"/>
              </a:spcBef>
              <a:buSzTx/>
              <a:buNone/>
              <a:defRPr i="1" sz="3800"/>
            </a:lvl1pPr>
          </a:lstStyle>
          <a:p>
            <a:pPr/>
            <a:r>
              <a:t>–Johnny Appleseed</a:t>
            </a:r>
          </a:p>
        </p:txBody>
      </p:sp>
      <p:sp>
        <p:nvSpPr>
          <p:cNvPr id="94" name="Shape 94"/>
          <p:cNvSpPr/>
          <p:nvPr>
            <p:ph type="body" sz="quarter" idx="14"/>
          </p:nvPr>
        </p:nvSpPr>
        <p:spPr>
          <a:xfrm>
            <a:off x="2387600" y="6045200"/>
            <a:ext cx="19621500" cy="889000"/>
          </a:xfrm>
          <a:prstGeom prst="rect">
            <a:avLst/>
          </a:prstGeom>
        </p:spPr>
        <p:txBody>
          <a:bodyPr>
            <a:spAutoFit/>
          </a:bodyPr>
          <a:lstStyle>
            <a:lvl1pPr marL="0" indent="0" algn="ctr">
              <a:spcBef>
                <a:spcPts val="0"/>
              </a:spcBef>
              <a:buSzTx/>
              <a:buNone/>
            </a:lvl1pPr>
          </a:lstStyle>
          <a:p>
            <a:pPr/>
            <a:r>
              <a:t>“Type a quote here.” </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Shape 102"/>
          <p:cNvSpPr/>
          <p:nvPr>
            <p:ph type="pic" idx="13"/>
          </p:nvPr>
        </p:nvSpPr>
        <p:spPr>
          <a:xfrm>
            <a:off x="0" y="0"/>
            <a:ext cx="24384000" cy="13716000"/>
          </a:xfrm>
          <a:prstGeom prst="rect">
            <a:avLst/>
          </a:prstGeom>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Shape 20"/>
          <p:cNvSpPr/>
          <p:nvPr>
            <p:ph type="pic" idx="13"/>
          </p:nvPr>
        </p:nvSpPr>
        <p:spPr>
          <a:xfrm>
            <a:off x="3125968" y="673100"/>
            <a:ext cx="18135601" cy="8737600"/>
          </a:xfrm>
          <a:prstGeom prst="rect">
            <a:avLst/>
          </a:prstGeom>
        </p:spPr>
        <p:txBody>
          <a:bodyPr lIns="91439" tIns="45719" rIns="91439" bIns="45719" anchor="t">
            <a:noAutofit/>
          </a:bodyPr>
          <a:lstStyle/>
          <a:p>
            <a:pPr/>
          </a:p>
        </p:txBody>
      </p:sp>
      <p:sp>
        <p:nvSpPr>
          <p:cNvPr id="21" name="Shape 21"/>
          <p:cNvSpPr/>
          <p:nvPr>
            <p:ph type="title"/>
          </p:nvPr>
        </p:nvSpPr>
        <p:spPr>
          <a:xfrm>
            <a:off x="635000" y="9448800"/>
            <a:ext cx="23114000" cy="2006600"/>
          </a:xfrm>
          <a:prstGeom prst="rect">
            <a:avLst/>
          </a:prstGeom>
        </p:spPr>
        <p:txBody>
          <a:bodyPr/>
          <a:lstStyle/>
          <a:p>
            <a:pPr/>
            <a:r>
              <a:t>Title Text</a:t>
            </a:r>
          </a:p>
        </p:txBody>
      </p:sp>
      <p:sp>
        <p:nvSpPr>
          <p:cNvPr id="22" name="Shape 22"/>
          <p:cNvSpPr/>
          <p:nvPr>
            <p:ph type="body" sz="quarter" idx="1"/>
          </p:nvPr>
        </p:nvSpPr>
        <p:spPr>
          <a:xfrm>
            <a:off x="635000" y="11518900"/>
            <a:ext cx="23114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a:r>
              <a:t>Body Level One</a:t>
            </a:r>
          </a:p>
          <a:p>
            <a:pPr lvl="1"/>
            <a:r>
              <a:t>Body Level Two</a:t>
            </a:r>
          </a:p>
          <a:p>
            <a:pPr lvl="2"/>
            <a:r>
              <a:t>Body Level Three</a:t>
            </a:r>
          </a:p>
          <a:p>
            <a:pPr lvl="3"/>
            <a:r>
              <a:t>Body Level Four</a:t>
            </a:r>
          </a:p>
          <a:p>
            <a:pPr lvl="4"/>
            <a:r>
              <a:t>Body Level Five</a:t>
            </a:r>
          </a:p>
        </p:txBody>
      </p:sp>
      <p:sp>
        <p:nvSpPr>
          <p:cNvPr id="23" name="Shape 2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Shape 30"/>
          <p:cNvSpPr/>
          <p:nvPr>
            <p:ph type="title"/>
          </p:nvPr>
        </p:nvSpPr>
        <p:spPr>
          <a:xfrm>
            <a:off x="1778000" y="4533900"/>
            <a:ext cx="20828000" cy="4648200"/>
          </a:xfrm>
          <a:prstGeom prst="rect">
            <a:avLst/>
          </a:prstGeom>
        </p:spPr>
        <p:txBody>
          <a:bodyPr/>
          <a:lstStyle/>
          <a:p>
            <a:pPr/>
            <a:r>
              <a:t>Title Text</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Shape 38"/>
          <p:cNvSpPr/>
          <p:nvPr>
            <p:ph type="pic" sz="half" idx="13"/>
          </p:nvPr>
        </p:nvSpPr>
        <p:spPr>
          <a:xfrm>
            <a:off x="13169900" y="952500"/>
            <a:ext cx="9525000" cy="11468100"/>
          </a:xfrm>
          <a:prstGeom prst="rect">
            <a:avLst/>
          </a:prstGeom>
        </p:spPr>
        <p:txBody>
          <a:bodyPr lIns="91439" tIns="45719" rIns="91439" bIns="45719" anchor="t">
            <a:noAutofit/>
          </a:bodyPr>
          <a:lstStyle/>
          <a:p>
            <a:pPr/>
          </a:p>
        </p:txBody>
      </p:sp>
      <p:sp>
        <p:nvSpPr>
          <p:cNvPr id="39" name="Shape 39"/>
          <p:cNvSpPr/>
          <p:nvPr>
            <p:ph type="title"/>
          </p:nvPr>
        </p:nvSpPr>
        <p:spPr>
          <a:xfrm>
            <a:off x="1651000" y="952500"/>
            <a:ext cx="10223500" cy="5549900"/>
          </a:xfrm>
          <a:prstGeom prst="rect">
            <a:avLst/>
          </a:prstGeom>
        </p:spPr>
        <p:txBody>
          <a:bodyPr anchor="b"/>
          <a:lstStyle>
            <a:lvl1pPr>
              <a:defRPr sz="8400"/>
            </a:lvl1pPr>
          </a:lstStyle>
          <a:p>
            <a:pPr/>
            <a:r>
              <a:t>Title Text</a:t>
            </a:r>
          </a:p>
        </p:txBody>
      </p:sp>
      <p:sp>
        <p:nvSpPr>
          <p:cNvPr id="40" name="Shape 40"/>
          <p:cNvSpPr/>
          <p:nvPr>
            <p:ph type="body" sz="quarter" idx="1"/>
          </p:nvPr>
        </p:nvSpPr>
        <p:spPr>
          <a:xfrm>
            <a:off x="1651000" y="6692900"/>
            <a:ext cx="10223500" cy="57277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a:r>
              <a:t>Body Level One</a:t>
            </a:r>
          </a:p>
          <a:p>
            <a:pPr lvl="1"/>
            <a:r>
              <a:t>Body Level Two</a:t>
            </a:r>
          </a:p>
          <a:p>
            <a:pPr lvl="2"/>
            <a:r>
              <a:t>Body Level Three</a:t>
            </a:r>
          </a:p>
          <a:p>
            <a:pPr lvl="3"/>
            <a:r>
              <a:t>Body Level Four</a:t>
            </a:r>
          </a:p>
          <a:p>
            <a:pPr lvl="4"/>
            <a:r>
              <a:t>Body Level Five</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Title Text</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Title Text</a:t>
            </a:r>
          </a:p>
        </p:txBody>
      </p:sp>
      <p:sp>
        <p:nvSpPr>
          <p:cNvPr id="57" name="Shape 57"/>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Shape 65"/>
          <p:cNvSpPr/>
          <p:nvPr>
            <p:ph type="pic" sz="half" idx="13"/>
          </p:nvPr>
        </p:nvSpPr>
        <p:spPr>
          <a:xfrm>
            <a:off x="13169900" y="3149600"/>
            <a:ext cx="9525000" cy="9296400"/>
          </a:xfrm>
          <a:prstGeom prst="rect">
            <a:avLst/>
          </a:prstGeom>
        </p:spPr>
        <p:txBody>
          <a:bodyPr lIns="91439" tIns="45719" rIns="91439" bIns="45719" anchor="t">
            <a:noAutofit/>
          </a:bodyPr>
          <a:lstStyle/>
          <a:p>
            <a:pPr/>
          </a:p>
        </p:txBody>
      </p:sp>
      <p:sp>
        <p:nvSpPr>
          <p:cNvPr id="66" name="Shape 66"/>
          <p:cNvSpPr/>
          <p:nvPr>
            <p:ph type="title"/>
          </p:nvPr>
        </p:nvSpPr>
        <p:spPr>
          <a:prstGeom prst="rect">
            <a:avLst/>
          </a:prstGeom>
        </p:spPr>
        <p:txBody>
          <a:bodyPr/>
          <a:lstStyle/>
          <a:p>
            <a:pPr/>
            <a:r>
              <a:t>Title Text</a:t>
            </a:r>
          </a:p>
        </p:txBody>
      </p:sp>
      <p:sp>
        <p:nvSpPr>
          <p:cNvPr id="67" name="Shape 67"/>
          <p:cNvSpPr/>
          <p:nvPr>
            <p:ph type="body" sz="half" idx="1"/>
          </p:nvPr>
        </p:nvSpPr>
        <p:spPr>
          <a:xfrm>
            <a:off x="1689100" y="3149600"/>
            <a:ext cx="10223500" cy="9296400"/>
          </a:xfrm>
          <a:prstGeom prst="rect">
            <a:avLst/>
          </a:prstGeom>
        </p:spPr>
        <p:txBody>
          <a:bodyPr/>
          <a:lstStyle>
            <a:lvl1pPr marL="558800" indent="-558800">
              <a:spcBef>
                <a:spcPts val="4500"/>
              </a:spcBef>
              <a:defRPr sz="4500"/>
            </a:lvl1pPr>
            <a:lvl2pPr marL="1117600" indent="-558800">
              <a:spcBef>
                <a:spcPts val="4500"/>
              </a:spcBef>
              <a:defRPr sz="4500"/>
            </a:lvl2pPr>
            <a:lvl3pPr marL="1676400" indent="-558800">
              <a:spcBef>
                <a:spcPts val="4500"/>
              </a:spcBef>
              <a:defRPr sz="4500"/>
            </a:lvl3pPr>
            <a:lvl4pPr marL="2235200" indent="-558800">
              <a:spcBef>
                <a:spcPts val="4500"/>
              </a:spcBef>
              <a:defRPr sz="4500"/>
            </a:lvl4pPr>
            <a:lvl5pPr marL="2794000" indent="-558800">
              <a:spcBef>
                <a:spcPts val="4500"/>
              </a:spcBef>
              <a:defRPr sz="4500"/>
            </a:lvl5pPr>
          </a:lstStyle>
          <a:p>
            <a:pPr/>
            <a:r>
              <a:t>Body Level One</a:t>
            </a:r>
          </a:p>
          <a:p>
            <a:pPr lvl="1"/>
            <a:r>
              <a:t>Body Level Two</a:t>
            </a:r>
          </a:p>
          <a:p>
            <a:pPr lvl="2"/>
            <a:r>
              <a:t>Body Level Three</a:t>
            </a:r>
          </a:p>
          <a:p>
            <a:pPr lvl="3"/>
            <a:r>
              <a:t>Body Level Four</a:t>
            </a:r>
          </a:p>
          <a:p>
            <a:pPr lvl="4"/>
            <a:r>
              <a:t>Body Level Five</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Shape 75"/>
          <p:cNvSpPr/>
          <p:nvPr>
            <p:ph type="body" idx="1"/>
          </p:nvPr>
        </p:nvSpPr>
        <p:spPr>
          <a:xfrm>
            <a:off x="1689100" y="1778000"/>
            <a:ext cx="21005800" cy="101727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Shape 83"/>
          <p:cNvSpPr/>
          <p:nvPr>
            <p:ph type="pic" sz="quarter" idx="13"/>
          </p:nvPr>
        </p:nvSpPr>
        <p:spPr>
          <a:xfrm>
            <a:off x="15760700" y="6870700"/>
            <a:ext cx="7404100" cy="5549900"/>
          </a:xfrm>
          <a:prstGeom prst="rect">
            <a:avLst/>
          </a:prstGeom>
        </p:spPr>
        <p:txBody>
          <a:bodyPr lIns="91439" tIns="45719" rIns="91439" bIns="45719" anchor="t">
            <a:noAutofit/>
          </a:bodyPr>
          <a:lstStyle/>
          <a:p>
            <a:pPr/>
          </a:p>
        </p:txBody>
      </p:sp>
      <p:sp>
        <p:nvSpPr>
          <p:cNvPr id="84" name="Shape 84"/>
          <p:cNvSpPr/>
          <p:nvPr>
            <p:ph type="pic" sz="quarter" idx="14"/>
          </p:nvPr>
        </p:nvSpPr>
        <p:spPr>
          <a:xfrm>
            <a:off x="15760700" y="952500"/>
            <a:ext cx="7404100" cy="5549900"/>
          </a:xfrm>
          <a:prstGeom prst="rect">
            <a:avLst/>
          </a:prstGeom>
        </p:spPr>
        <p:txBody>
          <a:bodyPr lIns="91439" tIns="45719" rIns="91439" bIns="45719" anchor="t">
            <a:noAutofit/>
          </a:bodyPr>
          <a:lstStyle/>
          <a:p>
            <a:pPr/>
          </a:p>
        </p:txBody>
      </p:sp>
      <p:sp>
        <p:nvSpPr>
          <p:cNvPr id="85" name="Shape 85"/>
          <p:cNvSpPr/>
          <p:nvPr>
            <p:ph type="pic" idx="15"/>
          </p:nvPr>
        </p:nvSpPr>
        <p:spPr>
          <a:xfrm>
            <a:off x="1206500" y="952500"/>
            <a:ext cx="14173200" cy="11468100"/>
          </a:xfrm>
          <a:prstGeom prst="rect">
            <a:avLst/>
          </a:prstGeom>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Shape 2"/>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Shape 3"/>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11959031" y="13081000"/>
            <a:ext cx="453238" cy="469900"/>
          </a:xfrm>
          <a:prstGeom prst="rect">
            <a:avLst/>
          </a:prstGeom>
          <a:ln w="12700">
            <a:miter lim="400000"/>
          </a:ln>
        </p:spPr>
        <p:txBody>
          <a:bodyPr wrap="none" lIns="50800" tIns="50800" rIns="50800" bIns="50800">
            <a:spAutoFit/>
          </a:bodyPr>
          <a:lstStyle>
            <a:lvl1pPr>
              <a:defRPr sz="24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9pPr>
    </p:titleStyle>
    <p:bodyStyle>
      <a:lvl1pPr marL="635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1pPr>
      <a:lvl2pPr marL="1270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2pPr>
      <a:lvl3pPr marL="1905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3pPr>
      <a:lvl4pPr marL="2540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4pPr>
      <a:lvl5pPr marL="3175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5pPr>
      <a:lvl6pPr marL="3810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9pPr>
    </p:bodyStyle>
    <p:otherStyle>
      <a:lvl1pPr marL="0" marR="0" indent="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tif"/></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9" name="PIA21044.tif"/>
          <p:cNvPicPr>
            <a:picLocks noChangeAspect="1"/>
          </p:cNvPicPr>
          <p:nvPr/>
        </p:nvPicPr>
        <p:blipFill>
          <a:blip r:embed="rId3">
            <a:extLst/>
          </a:blip>
          <a:stretch>
            <a:fillRect/>
          </a:stretch>
        </p:blipFill>
        <p:spPr>
          <a:xfrm>
            <a:off x="4511039" y="0"/>
            <a:ext cx="15361921" cy="13716000"/>
          </a:xfrm>
          <a:prstGeom prst="rect">
            <a:avLst/>
          </a:prstGeom>
          <a:ln w="12700">
            <a:miter lim="400000"/>
          </a:ln>
        </p:spPr>
      </p:pic>
    </p:spTree>
  </p:cSld>
  <p:clrMapOvr>
    <a:masterClrMapping/>
  </p:clrMapOvr>
  <p:transition xmlns:p14="http://schemas.microsoft.com/office/powerpoint/2010/mai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