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136794"/>
              <a:satOff val="-2150"/>
              <a:lumOff val="15693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3">
              <a:alpha val="35000"/>
            </a:scheme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1" name="Shape 12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Interacting Galaxy Pair Arp 273</a:t>
            </a:r>
          </a:p>
          <a:p>
            <a:pPr/>
          </a:p>
          <a:p>
            <a:pPr/>
            <a:r>
              <a:t>The NASA Hubble Space Telescope turned its keen eye to an especially photogenic group of interacting galaxies. The larger of the spiral galaxies has a disk that is tidally distorted into a rose-like shape by the gravitational tidal pull of the companion galaxy. A swath of blue jewels across the top is the combined light from clusters of intensely bright and hot young blue stars. The smaller, nearly edge-on companion shows distinct signs of intense star formation at its nucleus, perhaps triggered by the encounter with the larger galaxy.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4833937" y="7072312"/>
            <a:ext cx="14716126" cy="1589485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4833937" y="8947546"/>
            <a:ext cx="14716126" cy="660798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32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4833937" y="6000353"/>
            <a:ext cx="14716126" cy="9652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3043535" y="0"/>
            <a:ext cx="18288001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sz="half" idx="13"/>
          </p:nvPr>
        </p:nvSpPr>
        <p:spPr>
          <a:xfrm>
            <a:off x="5325070" y="928687"/>
            <a:ext cx="13722210" cy="830461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4833937" y="11519296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12495609" y="898481"/>
            <a:ext cx="7489362" cy="1155501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4387453" y="6697265"/>
            <a:ext cx="7500938" cy="578643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quarter" idx="13"/>
          </p:nvPr>
        </p:nvSpPr>
        <p:spPr>
          <a:xfrm>
            <a:off x="12495609" y="3643312"/>
            <a:ext cx="7500938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hape 67"/>
          <p:cNvSpPr/>
          <p:nvPr>
            <p:ph type="body" sz="quarter" idx="1"/>
          </p:nvPr>
        </p:nvSpPr>
        <p:spPr>
          <a:xfrm>
            <a:off x="4387453" y="3643312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4500"/>
              </a:spcBef>
              <a:defRPr sz="3800"/>
            </a:lvl1pPr>
            <a:lvl2pPr marL="808264" indent="-465364">
              <a:spcBef>
                <a:spcPts val="4500"/>
              </a:spcBef>
              <a:defRPr sz="3800"/>
            </a:lvl2pPr>
            <a:lvl3pPr marL="1354364" indent="-465364">
              <a:spcBef>
                <a:spcPts val="4500"/>
              </a:spcBef>
              <a:defRPr sz="3800"/>
            </a:lvl3pPr>
            <a:lvl4pPr marL="1798864" indent="-465364">
              <a:spcBef>
                <a:spcPts val="4500"/>
              </a:spcBef>
              <a:defRPr sz="3800"/>
            </a:lvl4pPr>
            <a:lvl5pPr marL="2243364" indent="-465364">
              <a:spcBef>
                <a:spcPts val="4500"/>
              </a:spcBef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12513468" y="6983015"/>
            <a:ext cx="7500939" cy="548282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12513468" y="892968"/>
            <a:ext cx="7500939" cy="548282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4387453" y="892968"/>
            <a:ext cx="7500938" cy="1157287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11935814" y="13019484"/>
            <a:ext cx="494513" cy="511176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24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08263" marR="0" indent="-608263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1052763" marR="0" indent="-608263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497263" marR="0" indent="-608263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941763" marR="0" indent="-608263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386263" marR="0" indent="-608263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830763" marR="0" indent="-608263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275263" marR="0" indent="-608263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719763" marR="0" indent="-608263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164263" marR="0" indent="-608263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5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arp273-hst-30857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89600" y="273050"/>
            <a:ext cx="13004800" cy="1316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